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oboto Slab"/>
      <p:regular r:id="rId36"/>
      <p:bold r:id="rId37"/>
    </p:embeddedFont>
    <p:embeddedFont>
      <p:font typeface="Robo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2" roundtripDataSignature="AMtx7mj5oEhTRaS65kTjMlj8lPuBfzk5p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D5B06E8-8CAB-44B3-80FC-D211294443F8}">
  <a:tblStyle styleId="{BD5B06E8-8CAB-44B3-80FC-D211294443F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4.xml"/><Relationship Id="rId42" Type="http://customschemas.google.com/relationships/presentationmetadata" Target="metadata"/><Relationship Id="rId41" Type="http://schemas.openxmlformats.org/officeDocument/2006/relationships/font" Target="fonts/Robot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Slab-bold.fntdata"/><Relationship Id="rId14" Type="http://schemas.openxmlformats.org/officeDocument/2006/relationships/slide" Target="slides/slide8.xml"/><Relationship Id="rId36" Type="http://schemas.openxmlformats.org/officeDocument/2006/relationships/font" Target="fonts/RobotoSlab-regular.fntdata"/><Relationship Id="rId17" Type="http://schemas.openxmlformats.org/officeDocument/2006/relationships/slide" Target="slides/slide11.xml"/><Relationship Id="rId39" Type="http://schemas.openxmlformats.org/officeDocument/2006/relationships/font" Target="fonts/Roboto-bold.fntdata"/><Relationship Id="rId16" Type="http://schemas.openxmlformats.org/officeDocument/2006/relationships/slide" Target="slides/slide10.xml"/><Relationship Id="rId38" Type="http://schemas.openxmlformats.org/officeDocument/2006/relationships/font" Target="fonts/Robo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Precision : When predicted bookings are cancelled, how often is it actually correct? (FP focus)</a:t>
            </a:r>
            <a:endParaRPr/>
          </a:p>
          <a:p>
            <a:pPr indent="0" lvl="0" marL="0" rtl="0" algn="l">
              <a:lnSpc>
                <a:spcPct val="100000"/>
              </a:lnSpc>
              <a:spcBef>
                <a:spcPts val="0"/>
              </a:spcBef>
              <a:spcAft>
                <a:spcPts val="0"/>
              </a:spcAft>
              <a:buClr>
                <a:schemeClr val="dk1"/>
              </a:buClr>
              <a:buSzPts val="1100"/>
              <a:buFont typeface="Arial"/>
              <a:buNone/>
            </a:pPr>
            <a:r>
              <a:rPr lang="en"/>
              <a:t>Recall: When the bookings are actually cancelled, how often does it predict correctly? (FN focus)</a:t>
            </a:r>
            <a:endParaRPr/>
          </a:p>
          <a:p>
            <a:pPr indent="0" lvl="0" marL="0" rtl="0" algn="l">
              <a:lnSpc>
                <a:spcPct val="100000"/>
              </a:lnSpc>
              <a:spcBef>
                <a:spcPts val="0"/>
              </a:spcBef>
              <a:spcAft>
                <a:spcPts val="0"/>
              </a:spcAft>
              <a:buClr>
                <a:schemeClr val="dk1"/>
              </a:buClr>
              <a:buSzPts val="1100"/>
              <a:buFont typeface="Arial"/>
              <a:buNone/>
            </a:pPr>
            <a:r>
              <a:rPr lang="en"/>
              <a:t>F1: Weighted average between precision and recall. Useful when dealing with unbalanced samples</a:t>
            </a:r>
            <a:endParaRPr/>
          </a:p>
          <a:p>
            <a:pPr indent="0" lvl="0" marL="0" rtl="0" algn="l">
              <a:lnSpc>
                <a:spcPct val="100000"/>
              </a:lnSpc>
              <a:spcBef>
                <a:spcPts val="0"/>
              </a:spcBef>
              <a:spcAft>
                <a:spcPts val="0"/>
              </a:spcAft>
              <a:buClr>
                <a:schemeClr val="dk1"/>
              </a:buClr>
              <a:buSzPts val="1100"/>
              <a:buFont typeface="Arial"/>
              <a:buNone/>
            </a:pPr>
            <a:r>
              <a:rPr lang="en"/>
              <a:t>Accuracy: The sum of true positive and true negative divided by the total number of sample.</a:t>
            </a:r>
            <a:endParaRPr/>
          </a:p>
          <a:p>
            <a:pPr indent="0" lvl="0" marL="0" rtl="0" algn="l">
              <a:lnSpc>
                <a:spcPct val="100000"/>
              </a:lnSpc>
              <a:spcBef>
                <a:spcPts val="0"/>
              </a:spcBef>
              <a:spcAft>
                <a:spcPts val="0"/>
              </a:spcAft>
              <a:buClr>
                <a:schemeClr val="dk1"/>
              </a:buClr>
              <a:buSzPts val="1100"/>
              <a:buFont typeface="Arial"/>
              <a:buNone/>
            </a:pPr>
            <a:r>
              <a:rPr lang="en"/>
              <a:t>ROC AUC:</a:t>
            </a:r>
            <a:r>
              <a:rPr lang="en" sz="1200">
                <a:highlight>
                  <a:srgbClr val="FFFFFF"/>
                </a:highlight>
                <a:latin typeface="Roboto"/>
                <a:ea typeface="Roboto"/>
                <a:cs typeface="Roboto"/>
                <a:sym typeface="Roboto"/>
              </a:rPr>
              <a:t>provides an aggregate measure of performance across all possible classification thresholds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Precision : When predicted bookings are cancelled, how often is it actually correct? (FP focus)</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Recall: When the bookings are actually cancelled, how often does it predict correctly? (FN focus)</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F1: Weighted average between precision and recall. Useful when dealing with unbalanced samples</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Accuracy: The sum of true positive and true negative divided by the total number of sample.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ROC AUC:</a:t>
            </a:r>
            <a:r>
              <a:rPr lang="en" sz="1200">
                <a:solidFill>
                  <a:srgbClr val="202124"/>
                </a:solidFill>
                <a:highlight>
                  <a:srgbClr val="FFFFFF"/>
                </a:highlight>
                <a:latin typeface="Roboto"/>
                <a:ea typeface="Roboto"/>
                <a:cs typeface="Roboto"/>
                <a:sym typeface="Roboto"/>
              </a:rPr>
              <a:t>provides an aggregate measure of performance across all possible classification thresholds</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Precision : When predicted bookings are cancelled, how often is it actually correct? (FP focus)</a:t>
            </a:r>
            <a:endParaRPr/>
          </a:p>
          <a:p>
            <a:pPr indent="0" lvl="0" marL="0" rtl="0" algn="l">
              <a:lnSpc>
                <a:spcPct val="100000"/>
              </a:lnSpc>
              <a:spcBef>
                <a:spcPts val="0"/>
              </a:spcBef>
              <a:spcAft>
                <a:spcPts val="0"/>
              </a:spcAft>
              <a:buSzPts val="1100"/>
              <a:buNone/>
            </a:pPr>
            <a:r>
              <a:rPr lang="en"/>
              <a:t>Recall: When the bookings are actually cancelled, how often does it predict correctly? (FN focus)</a:t>
            </a:r>
            <a:endParaRPr/>
          </a:p>
          <a:p>
            <a:pPr indent="0" lvl="0" marL="0" rtl="0" algn="l">
              <a:lnSpc>
                <a:spcPct val="100000"/>
              </a:lnSpc>
              <a:spcBef>
                <a:spcPts val="0"/>
              </a:spcBef>
              <a:spcAft>
                <a:spcPts val="0"/>
              </a:spcAft>
              <a:buSzPts val="1100"/>
              <a:buNone/>
            </a:pPr>
            <a:r>
              <a:rPr lang="en"/>
              <a:t>F1: Weighted average between precision and recall. Useful when dealing with unbalanced samples</a:t>
            </a:r>
            <a:endParaRPr/>
          </a:p>
          <a:p>
            <a:pPr indent="0" lvl="0" marL="0" rtl="0" algn="l">
              <a:lnSpc>
                <a:spcPct val="100000"/>
              </a:lnSpc>
              <a:spcBef>
                <a:spcPts val="0"/>
              </a:spcBef>
              <a:spcAft>
                <a:spcPts val="0"/>
              </a:spcAft>
              <a:buClr>
                <a:schemeClr val="dk1"/>
              </a:buClr>
              <a:buSzPts val="1100"/>
              <a:buFont typeface="Arial"/>
              <a:buNone/>
            </a:pPr>
            <a:r>
              <a:rPr lang="en"/>
              <a:t>Accuracy: The sum of true positive and true negative divided by the total number of sample.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d35bd19fb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d35bd19fb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43bf054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d43bf054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d43bf0545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d43bf0545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Customer</a:t>
            </a:r>
            <a:r>
              <a:rPr lang="en"/>
              <a:t> Oriented: We </a:t>
            </a:r>
            <a:r>
              <a:rPr lang="en"/>
              <a:t>found</a:t>
            </a:r>
            <a:r>
              <a:rPr lang="en"/>
              <a:t> out that customers who had special requests are less likely to cancel the booking. So, if we make the hotel bookings customer oriented that they are less likely to cancel the reservation.</a:t>
            </a:r>
            <a:endParaRPr/>
          </a:p>
          <a:p>
            <a:pPr indent="-298450" lvl="0" marL="457200" rtl="0" algn="l">
              <a:spcBef>
                <a:spcPts val="0"/>
              </a:spcBef>
              <a:spcAft>
                <a:spcPts val="0"/>
              </a:spcAft>
              <a:buSzPts val="1100"/>
              <a:buAutoNum type="arabicPeriod"/>
            </a:pPr>
            <a:r>
              <a:rPr lang="en"/>
              <a:t>Corporate Benefits and Rewards: We also found out that the corporate groups are less likely to cancel the booking. We can also build some reward systems such as point systems of booking and benefits to make less booking cancellations.</a:t>
            </a:r>
            <a:endParaRPr/>
          </a:p>
          <a:p>
            <a:pPr indent="-298450" lvl="0" marL="457200" rtl="0" algn="l">
              <a:spcBef>
                <a:spcPts val="0"/>
              </a:spcBef>
              <a:spcAft>
                <a:spcPts val="0"/>
              </a:spcAft>
              <a:buSzPts val="1100"/>
              <a:buAutoNum type="arabicPeriod"/>
            </a:pPr>
            <a:r>
              <a:rPr lang="en"/>
              <a:t>Convenience: Bookings in city hotels were more cancelled because of the parking issues and resorts were not having enough bookings </a:t>
            </a:r>
            <a:r>
              <a:rPr lang="en"/>
              <a:t>because</a:t>
            </a:r>
            <a:r>
              <a:rPr lang="en"/>
              <a:t> of its locations. </a:t>
            </a:r>
            <a:endParaRPr/>
          </a:p>
          <a:p>
            <a:pPr indent="-298450" lvl="0" marL="457200" rtl="0" algn="l">
              <a:spcBef>
                <a:spcPts val="0"/>
              </a:spcBef>
              <a:spcAft>
                <a:spcPts val="0"/>
              </a:spcAft>
              <a:buSzPts val="1100"/>
              <a:buAutoNum type="arabicPeriod"/>
            </a:pPr>
            <a:r>
              <a:rPr lang="en"/>
              <a:t>Encourage Payments of deposits: Travelers who make payment of deposits are less likely to cancel their bookings. As most of the travelers make bookings through agents today, they are not required to pay the deposits are more likely to cancel their bookings. So, hotels can encourage to book individually without the agent. </a:t>
            </a:r>
            <a:endParaRPr/>
          </a:p>
          <a:p>
            <a:pPr indent="-298450" lvl="0" marL="457200" rtl="0" algn="l">
              <a:spcBef>
                <a:spcPts val="0"/>
              </a:spcBef>
              <a:spcAft>
                <a:spcPts val="0"/>
              </a:spcAft>
              <a:buSzPts val="1100"/>
              <a:buAutoNum type="arabicPeriod"/>
            </a:pPr>
            <a:r>
              <a:rPr lang="en"/>
              <a:t>Seasonal Rate: During July, Resorts experience very high </a:t>
            </a:r>
            <a:r>
              <a:rPr lang="en"/>
              <a:t>booking</a:t>
            </a:r>
            <a:r>
              <a:rPr lang="en"/>
              <a:t> whereas city hotels dry up. So, there should be price optimization to get constant flow of bookings through out the year.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d43bf0545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d43bf0545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d06efaf62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d06efaf62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d06efaf62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d06efaf62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cxnSp>
        <p:nvCxnSpPr>
          <p:cNvPr id="10" name="Google Shape;10;p29"/>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11" name="Google Shape;11;p29"/>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2" name="Google Shape;12;p29"/>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3" name="Google Shape;1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 name="Shape 53"/>
        <p:cNvGrpSpPr/>
        <p:nvPr/>
      </p:nvGrpSpPr>
      <p:grpSpPr>
        <a:xfrm>
          <a:off x="0" y="0"/>
          <a:ext cx="0" cy="0"/>
          <a:chOff x="0" y="0"/>
          <a:chExt cx="0" cy="0"/>
        </a:xfrm>
      </p:grpSpPr>
      <p:sp>
        <p:nvSpPr>
          <p:cNvPr id="54" name="Google Shape;54;p38"/>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5" name="Google Shape;55;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30"/>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6" name="Google Shape;16;p30"/>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7" name="Google Shape;17;p30"/>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0"/>
          <p:cNvSpPr txBox="1"/>
          <p:nvPr>
            <p:ph type="ctrTitle"/>
          </p:nvPr>
        </p:nvSpPr>
        <p:spPr>
          <a:xfrm>
            <a:off x="1680302" y="1188925"/>
            <a:ext cx="5783400" cy="145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19" name="Google Shape;19;p30"/>
          <p:cNvSpPr txBox="1"/>
          <p:nvPr>
            <p:ph idx="1" type="subTitle"/>
          </p:nvPr>
        </p:nvSpPr>
        <p:spPr>
          <a:xfrm>
            <a:off x="1680302" y="3049450"/>
            <a:ext cx="5783400" cy="90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20" name="Google Shape;20;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 name="Shape 23"/>
        <p:cNvGrpSpPr/>
        <p:nvPr/>
      </p:nvGrpSpPr>
      <p:grpSpPr>
        <a:xfrm>
          <a:off x="0" y="0"/>
          <a:ext cx="0" cy="0"/>
          <a:chOff x="0" y="0"/>
          <a:chExt cx="0" cy="0"/>
        </a:xfrm>
      </p:grpSpPr>
      <p:sp>
        <p:nvSpPr>
          <p:cNvPr id="24" name="Google Shape;24;p32"/>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 name="Google Shape;25;p32"/>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26" name="Google Shape;26;p32"/>
          <p:cNvSpPr txBox="1"/>
          <p:nvPr>
            <p:ph type="title"/>
          </p:nvPr>
        </p:nvSpPr>
        <p:spPr>
          <a:xfrm>
            <a:off x="265500" y="1209075"/>
            <a:ext cx="4045200" cy="150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27" name="Google Shape;27;p32"/>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28" name="Google Shape;28;p3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 name="Google Shape;29;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cxnSp>
        <p:nvCxnSpPr>
          <p:cNvPr id="31" name="Google Shape;31;p3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32" name="Google Shape;32;p33"/>
          <p:cNvSpPr txBox="1"/>
          <p:nvPr>
            <p:ph type="title"/>
          </p:nvPr>
        </p:nvSpPr>
        <p:spPr>
          <a:xfrm>
            <a:off x="480750" y="1764950"/>
            <a:ext cx="8222100" cy="90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3" name="Google Shape;3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cxnSp>
        <p:nvCxnSpPr>
          <p:cNvPr id="35" name="Google Shape;35;p3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34"/>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7" name="Google Shape;37;p34"/>
          <p:cNvSpPr txBox="1"/>
          <p:nvPr>
            <p:ph idx="1" type="body"/>
          </p:nvPr>
        </p:nvSpPr>
        <p:spPr>
          <a:xfrm>
            <a:off x="387900" y="1489825"/>
            <a:ext cx="3999900" cy="3078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8" name="Google Shape;38;p34"/>
          <p:cNvSpPr txBox="1"/>
          <p:nvPr>
            <p:ph idx="2" type="body"/>
          </p:nvPr>
        </p:nvSpPr>
        <p:spPr>
          <a:xfrm>
            <a:off x="4756200" y="1489825"/>
            <a:ext cx="3999900" cy="30789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9" name="Google Shape;39;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cxnSp>
        <p:nvCxnSpPr>
          <p:cNvPr id="41" name="Google Shape;41;p35"/>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42" name="Google Shape;42;p35"/>
          <p:cNvSpPr txBox="1"/>
          <p:nvPr>
            <p:ph type="title"/>
          </p:nvPr>
        </p:nvSpPr>
        <p:spPr>
          <a:xfrm>
            <a:off x="3879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3" name="Google Shape;43;p35"/>
          <p:cNvSpPr txBox="1"/>
          <p:nvPr>
            <p:ph idx="1" type="body"/>
          </p:nvPr>
        </p:nvSpPr>
        <p:spPr>
          <a:xfrm>
            <a:off x="387900" y="1594025"/>
            <a:ext cx="2808000" cy="26811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4" name="Google Shape;44;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36"/>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36"/>
          <p:cNvSpPr txBox="1"/>
          <p:nvPr>
            <p:ph hasCustomPrompt="1" type="title"/>
          </p:nvPr>
        </p:nvSpPr>
        <p:spPr>
          <a:xfrm>
            <a:off x="387900" y="1152450"/>
            <a:ext cx="8368200" cy="153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13000"/>
              <a:buNone/>
              <a:defRPr sz="13000">
                <a:solidFill>
                  <a:schemeClr val="accent5"/>
                </a:solidFill>
              </a:defRPr>
            </a:lvl1pPr>
            <a:lvl2pPr lvl="1" algn="ctr">
              <a:lnSpc>
                <a:spcPct val="100000"/>
              </a:lnSpc>
              <a:spcBef>
                <a:spcPts val="0"/>
              </a:spcBef>
              <a:spcAft>
                <a:spcPts val="0"/>
              </a:spcAft>
              <a:buClr>
                <a:schemeClr val="accent5"/>
              </a:buClr>
              <a:buSzPts val="13000"/>
              <a:buNone/>
              <a:defRPr sz="13000">
                <a:solidFill>
                  <a:schemeClr val="accent5"/>
                </a:solidFill>
              </a:defRPr>
            </a:lvl2pPr>
            <a:lvl3pPr lvl="2" algn="ctr">
              <a:lnSpc>
                <a:spcPct val="100000"/>
              </a:lnSpc>
              <a:spcBef>
                <a:spcPts val="0"/>
              </a:spcBef>
              <a:spcAft>
                <a:spcPts val="0"/>
              </a:spcAft>
              <a:buClr>
                <a:schemeClr val="accent5"/>
              </a:buClr>
              <a:buSzPts val="13000"/>
              <a:buNone/>
              <a:defRPr sz="13000">
                <a:solidFill>
                  <a:schemeClr val="accent5"/>
                </a:solidFill>
              </a:defRPr>
            </a:lvl3pPr>
            <a:lvl4pPr lvl="3" algn="ctr">
              <a:lnSpc>
                <a:spcPct val="100000"/>
              </a:lnSpc>
              <a:spcBef>
                <a:spcPts val="0"/>
              </a:spcBef>
              <a:spcAft>
                <a:spcPts val="0"/>
              </a:spcAft>
              <a:buClr>
                <a:schemeClr val="accent5"/>
              </a:buClr>
              <a:buSzPts val="13000"/>
              <a:buNone/>
              <a:defRPr sz="13000">
                <a:solidFill>
                  <a:schemeClr val="accent5"/>
                </a:solidFill>
              </a:defRPr>
            </a:lvl4pPr>
            <a:lvl5pPr lvl="4" algn="ctr">
              <a:lnSpc>
                <a:spcPct val="100000"/>
              </a:lnSpc>
              <a:spcBef>
                <a:spcPts val="0"/>
              </a:spcBef>
              <a:spcAft>
                <a:spcPts val="0"/>
              </a:spcAft>
              <a:buClr>
                <a:schemeClr val="accent5"/>
              </a:buClr>
              <a:buSzPts val="13000"/>
              <a:buNone/>
              <a:defRPr sz="13000">
                <a:solidFill>
                  <a:schemeClr val="accent5"/>
                </a:solidFill>
              </a:defRPr>
            </a:lvl5pPr>
            <a:lvl6pPr lvl="5" algn="ctr">
              <a:lnSpc>
                <a:spcPct val="100000"/>
              </a:lnSpc>
              <a:spcBef>
                <a:spcPts val="0"/>
              </a:spcBef>
              <a:spcAft>
                <a:spcPts val="0"/>
              </a:spcAft>
              <a:buClr>
                <a:schemeClr val="accent5"/>
              </a:buClr>
              <a:buSzPts val="13000"/>
              <a:buNone/>
              <a:defRPr sz="13000">
                <a:solidFill>
                  <a:schemeClr val="accent5"/>
                </a:solidFill>
              </a:defRPr>
            </a:lvl6pPr>
            <a:lvl7pPr lvl="6" algn="ctr">
              <a:lnSpc>
                <a:spcPct val="100000"/>
              </a:lnSpc>
              <a:spcBef>
                <a:spcPts val="0"/>
              </a:spcBef>
              <a:spcAft>
                <a:spcPts val="0"/>
              </a:spcAft>
              <a:buClr>
                <a:schemeClr val="accent5"/>
              </a:buClr>
              <a:buSzPts val="13000"/>
              <a:buNone/>
              <a:defRPr sz="13000">
                <a:solidFill>
                  <a:schemeClr val="accent5"/>
                </a:solidFill>
              </a:defRPr>
            </a:lvl7pPr>
            <a:lvl8pPr lvl="7" algn="ctr">
              <a:lnSpc>
                <a:spcPct val="100000"/>
              </a:lnSpc>
              <a:spcBef>
                <a:spcPts val="0"/>
              </a:spcBef>
              <a:spcAft>
                <a:spcPts val="0"/>
              </a:spcAft>
              <a:buClr>
                <a:schemeClr val="accent5"/>
              </a:buClr>
              <a:buSzPts val="13000"/>
              <a:buNone/>
              <a:defRPr sz="13000">
                <a:solidFill>
                  <a:schemeClr val="accent5"/>
                </a:solidFill>
              </a:defRPr>
            </a:lvl8pPr>
            <a:lvl9pPr lvl="8" algn="ctr">
              <a:lnSpc>
                <a:spcPct val="100000"/>
              </a:lnSpc>
              <a:spcBef>
                <a:spcPts val="0"/>
              </a:spcBef>
              <a:spcAft>
                <a:spcPts val="0"/>
              </a:spcAft>
              <a:buClr>
                <a:schemeClr val="accent5"/>
              </a:buClr>
              <a:buSzPts val="13000"/>
              <a:buNone/>
              <a:defRPr sz="13000">
                <a:solidFill>
                  <a:schemeClr val="accent5"/>
                </a:solidFill>
              </a:defRPr>
            </a:lvl9pPr>
          </a:lstStyle>
          <a:p>
            <a:r>
              <a:t>xx%</a:t>
            </a:r>
          </a:p>
        </p:txBody>
      </p:sp>
      <p:sp>
        <p:nvSpPr>
          <p:cNvPr id="48" name="Google Shape;48;p36"/>
          <p:cNvSpPr txBox="1"/>
          <p:nvPr>
            <p:ph idx="1" type="body"/>
          </p:nvPr>
        </p:nvSpPr>
        <p:spPr>
          <a:xfrm>
            <a:off x="387900" y="2919450"/>
            <a:ext cx="83682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9" name="Google Shape;49;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37"/>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2pPr>
            <a:lvl3pPr lvl="2"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3pPr>
            <a:lvl4pPr lvl="3"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4pPr>
            <a:lvl5pPr lvl="4"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5pPr>
            <a:lvl6pPr lvl="5"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6pPr>
            <a:lvl7pPr lvl="6"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7pPr>
            <a:lvl8pPr lvl="7"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8pPr>
            <a:lvl9pPr lvl="8"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9pPr>
          </a:lstStyle>
          <a:p/>
        </p:txBody>
      </p:sp>
      <p:sp>
        <p:nvSpPr>
          <p:cNvPr id="7" name="Google Shape;7;p28"/>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
        <p:nvSpPr>
          <p:cNvPr id="8" name="Google Shape;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www.kaggle.com/jessemostipak/hotel-booking-demand" TargetMode="External"/><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2"/>
          <p:cNvSpPr txBox="1"/>
          <p:nvPr>
            <p:ph type="ctrTitle"/>
          </p:nvPr>
        </p:nvSpPr>
        <p:spPr>
          <a:xfrm>
            <a:off x="1411950" y="761998"/>
            <a:ext cx="6335100" cy="1440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000"/>
              <a:buNone/>
            </a:pPr>
            <a:r>
              <a:rPr lang="en" sz="4100"/>
              <a:t>Hotel Booking Cancellations</a:t>
            </a:r>
            <a:endParaRPr sz="4100"/>
          </a:p>
        </p:txBody>
      </p:sp>
      <p:sp>
        <p:nvSpPr>
          <p:cNvPr id="61" name="Google Shape;61;p2"/>
          <p:cNvSpPr txBox="1"/>
          <p:nvPr>
            <p:ph idx="1" type="subTitle"/>
          </p:nvPr>
        </p:nvSpPr>
        <p:spPr>
          <a:xfrm>
            <a:off x="1774050" y="2780625"/>
            <a:ext cx="5595900" cy="1950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2000"/>
              <a:t>Bijen Manandhar</a:t>
            </a:r>
            <a:endParaRPr sz="2000"/>
          </a:p>
          <a:p>
            <a:pPr indent="0" lvl="0" marL="0" rtl="0" algn="ctr">
              <a:lnSpc>
                <a:spcPct val="100000"/>
              </a:lnSpc>
              <a:spcBef>
                <a:spcPts val="0"/>
              </a:spcBef>
              <a:spcAft>
                <a:spcPts val="0"/>
              </a:spcAft>
              <a:buSzPts val="2400"/>
              <a:buNone/>
            </a:pPr>
            <a:r>
              <a:rPr lang="en" sz="2000"/>
              <a:t>Erum Qureshi</a:t>
            </a:r>
            <a:endParaRPr sz="2000"/>
          </a:p>
          <a:p>
            <a:pPr indent="0" lvl="0" marL="0" rtl="0" algn="ctr">
              <a:lnSpc>
                <a:spcPct val="100000"/>
              </a:lnSpc>
              <a:spcBef>
                <a:spcPts val="0"/>
              </a:spcBef>
              <a:spcAft>
                <a:spcPts val="0"/>
              </a:spcAft>
              <a:buSzPts val="2400"/>
              <a:buNone/>
            </a:pPr>
            <a:r>
              <a:rPr lang="en" sz="2000"/>
              <a:t>Mana Sandhu</a:t>
            </a:r>
            <a:endParaRPr sz="2000"/>
          </a:p>
          <a:p>
            <a:pPr indent="0" lvl="0" marL="0" rtl="0" algn="ctr">
              <a:lnSpc>
                <a:spcPct val="100000"/>
              </a:lnSpc>
              <a:spcBef>
                <a:spcPts val="0"/>
              </a:spcBef>
              <a:spcAft>
                <a:spcPts val="0"/>
              </a:spcAft>
              <a:buSzPts val="2400"/>
              <a:buNone/>
            </a:pPr>
            <a:r>
              <a:rPr lang="en" sz="2000"/>
              <a:t>Mike Barbiere</a:t>
            </a:r>
            <a:endParaRPr sz="2000"/>
          </a:p>
          <a:p>
            <a:pPr indent="0" lvl="0" marL="0" rtl="0" algn="ctr">
              <a:lnSpc>
                <a:spcPct val="100000"/>
              </a:lnSpc>
              <a:spcBef>
                <a:spcPts val="0"/>
              </a:spcBef>
              <a:spcAft>
                <a:spcPts val="0"/>
              </a:spcAft>
              <a:buSzPts val="2400"/>
              <a:buNone/>
            </a:pPr>
            <a:r>
              <a:rPr lang="en" sz="2000"/>
              <a:t>Naomi Gonzalez</a:t>
            </a:r>
            <a:endParaRPr sz="2000"/>
          </a:p>
          <a:p>
            <a:pPr indent="0" lvl="0" marL="0" rtl="0" algn="ctr">
              <a:lnSpc>
                <a:spcPct val="100000"/>
              </a:lnSpc>
              <a:spcBef>
                <a:spcPts val="0"/>
              </a:spcBef>
              <a:spcAft>
                <a:spcPts val="0"/>
              </a:spcAft>
              <a:buSzPts val="2400"/>
              <a:buNone/>
            </a:pPr>
            <a:r>
              <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0"/>
          <p:cNvSpPr txBox="1"/>
          <p:nvPr>
            <p:ph type="title"/>
          </p:nvPr>
        </p:nvSpPr>
        <p:spPr>
          <a:xfrm>
            <a:off x="265500" y="275849"/>
            <a:ext cx="4045200" cy="15063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3800"/>
              <a:buNone/>
            </a:pPr>
            <a:r>
              <a:rPr lang="en"/>
              <a:t>About the Dataset</a:t>
            </a:r>
            <a:endParaRPr/>
          </a:p>
        </p:txBody>
      </p:sp>
      <p:sp>
        <p:nvSpPr>
          <p:cNvPr id="143" name="Google Shape;143;p10"/>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p>
            <a:pPr indent="-342900" lvl="0" marL="457200" rtl="0" algn="ctr">
              <a:lnSpc>
                <a:spcPct val="100000"/>
              </a:lnSpc>
              <a:spcBef>
                <a:spcPts val="0"/>
              </a:spcBef>
              <a:spcAft>
                <a:spcPts val="0"/>
              </a:spcAft>
              <a:buClr>
                <a:schemeClr val="accent5"/>
              </a:buClr>
              <a:buSzPts val="2100"/>
              <a:buNone/>
            </a:pPr>
            <a:r>
              <a:t/>
            </a:r>
            <a:endParaRPr/>
          </a:p>
        </p:txBody>
      </p:sp>
      <p:sp>
        <p:nvSpPr>
          <p:cNvPr id="144" name="Google Shape;144;p1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Retrieved from </a:t>
            </a:r>
            <a:r>
              <a:rPr lang="en" u="sng">
                <a:solidFill>
                  <a:schemeClr val="hlink"/>
                </a:solidFill>
                <a:hlinkClick r:id="rId3"/>
              </a:rPr>
              <a:t>Kaggle.com</a:t>
            </a:r>
            <a:endParaRPr/>
          </a:p>
          <a:p>
            <a:pPr indent="-317500" lvl="1" marL="914400" rtl="0" algn="l">
              <a:lnSpc>
                <a:spcPct val="115000"/>
              </a:lnSpc>
              <a:spcBef>
                <a:spcPts val="1600"/>
              </a:spcBef>
              <a:spcAft>
                <a:spcPts val="0"/>
              </a:spcAft>
              <a:buSzPts val="1400"/>
              <a:buChar char="○"/>
            </a:pPr>
            <a:r>
              <a:rPr lang="en"/>
              <a:t>Assembled from two large datasets of separate hotels, defined as Resort and City locations.</a:t>
            </a:r>
            <a:endParaRPr/>
          </a:p>
          <a:p>
            <a:pPr indent="-317500" lvl="1" marL="914400" rtl="0" algn="l">
              <a:lnSpc>
                <a:spcPct val="115000"/>
              </a:lnSpc>
              <a:spcBef>
                <a:spcPts val="1600"/>
              </a:spcBef>
              <a:spcAft>
                <a:spcPts val="0"/>
              </a:spcAft>
              <a:buSzPts val="1400"/>
              <a:buChar char="○"/>
            </a:pPr>
            <a:r>
              <a:rPr lang="en"/>
              <a:t>Resort (H1):  the destination-area of Algarve, Portugal</a:t>
            </a:r>
            <a:endParaRPr/>
          </a:p>
          <a:p>
            <a:pPr indent="-317500" lvl="1" marL="914400" rtl="0" algn="l">
              <a:lnSpc>
                <a:spcPct val="115000"/>
              </a:lnSpc>
              <a:spcBef>
                <a:spcPts val="1600"/>
              </a:spcBef>
              <a:spcAft>
                <a:spcPts val="0"/>
              </a:spcAft>
              <a:buSzPts val="1400"/>
              <a:buChar char="○"/>
            </a:pPr>
            <a:r>
              <a:rPr lang="en"/>
              <a:t>City (H2):  within the city of Lisbon</a:t>
            </a:r>
            <a:endParaRPr/>
          </a:p>
          <a:p>
            <a:pPr indent="-317500" lvl="1" marL="914400" rtl="0" algn="l">
              <a:lnSpc>
                <a:spcPct val="115000"/>
              </a:lnSpc>
              <a:spcBef>
                <a:spcPts val="1600"/>
              </a:spcBef>
              <a:spcAft>
                <a:spcPts val="0"/>
              </a:spcAft>
              <a:buSzPts val="1400"/>
              <a:buChar char="○"/>
            </a:pPr>
            <a:r>
              <a:rPr lang="en"/>
              <a:t>Original source: ScienceDirect.com </a:t>
            </a:r>
            <a:r>
              <a:rPr baseline="30000" lang="en"/>
              <a:t>1</a:t>
            </a:r>
            <a:endParaRPr/>
          </a:p>
        </p:txBody>
      </p:sp>
      <p:pic>
        <p:nvPicPr>
          <p:cNvPr descr="City hotels in Europe at night.&#10;&#10;Description automatically generated" id="145" name="Google Shape;145;p10"/>
          <p:cNvPicPr preferRelativeResize="0"/>
          <p:nvPr/>
        </p:nvPicPr>
        <p:blipFill rotWithShape="1">
          <a:blip r:embed="rId4">
            <a:alphaModFix/>
          </a:blip>
          <a:srcRect b="0" l="0" r="0" t="0"/>
          <a:stretch/>
        </p:blipFill>
        <p:spPr>
          <a:xfrm>
            <a:off x="110250" y="1974901"/>
            <a:ext cx="4296287" cy="2892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Compilation of Dataset</a:t>
            </a:r>
            <a:endParaRPr/>
          </a:p>
        </p:txBody>
      </p:sp>
      <p:sp>
        <p:nvSpPr>
          <p:cNvPr id="151" name="Google Shape;151;p11"/>
          <p:cNvSpPr txBox="1"/>
          <p:nvPr>
            <p:ph idx="1" type="body"/>
          </p:nvPr>
        </p:nvSpPr>
        <p:spPr>
          <a:xfrm>
            <a:off x="387900" y="1489824"/>
            <a:ext cx="8368200" cy="1229313"/>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500"/>
              <a:t>Real hotel data that share a similar structure, 31 variables describing 40,060 observations of H1 and 79,330 observations of H2.</a:t>
            </a:r>
            <a:endParaRPr/>
          </a:p>
          <a:p>
            <a:pPr indent="-342900" lvl="0" marL="457200" rtl="0" algn="l">
              <a:lnSpc>
                <a:spcPct val="115000"/>
              </a:lnSpc>
              <a:spcBef>
                <a:spcPts val="0"/>
              </a:spcBef>
              <a:spcAft>
                <a:spcPts val="0"/>
              </a:spcAft>
              <a:buSzPts val="1800"/>
              <a:buChar char="●"/>
            </a:pPr>
            <a:r>
              <a:rPr lang="en" sz="1500"/>
              <a:t>Records indicate bookings between July 1</a:t>
            </a:r>
            <a:r>
              <a:rPr baseline="30000" lang="en" sz="1500"/>
              <a:t>st</a:t>
            </a:r>
            <a:r>
              <a:rPr lang="en" sz="1500"/>
              <a:t>, 2015 and August 31</a:t>
            </a:r>
            <a:r>
              <a:rPr baseline="30000" lang="en" sz="1500"/>
              <a:t>st</a:t>
            </a:r>
            <a:r>
              <a:rPr lang="en" sz="1500"/>
              <a:t>, 2017; however, data were extracted from the bookings change log (i.e., the day prior to arrival date) due to temporal nature of reservations.</a:t>
            </a:r>
            <a:endParaRPr/>
          </a:p>
        </p:txBody>
      </p:sp>
      <p:pic>
        <p:nvPicPr>
          <p:cNvPr descr="Diagram&#10;&#10;Description automatically generated" id="152" name="Google Shape;152;p11"/>
          <p:cNvPicPr preferRelativeResize="0"/>
          <p:nvPr/>
        </p:nvPicPr>
        <p:blipFill rotWithShape="1">
          <a:blip r:embed="rId3">
            <a:alphaModFix/>
          </a:blip>
          <a:srcRect b="0" l="0" r="0" t="0"/>
          <a:stretch/>
        </p:blipFill>
        <p:spPr>
          <a:xfrm>
            <a:off x="1062037" y="3007895"/>
            <a:ext cx="7019925" cy="20198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2"/>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Determining Target Variable</a:t>
            </a:r>
            <a:endParaRPr/>
          </a:p>
        </p:txBody>
      </p:sp>
      <p:sp>
        <p:nvSpPr>
          <p:cNvPr id="158" name="Google Shape;158;p12"/>
          <p:cNvSpPr txBox="1"/>
          <p:nvPr>
            <p:ph idx="1" type="body"/>
          </p:nvPr>
        </p:nvSpPr>
        <p:spPr>
          <a:xfrm>
            <a:off x="5108712" y="1457508"/>
            <a:ext cx="3147930" cy="3209214"/>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Cancellations were classified in the ‘is_canceled’ column, and later dummy coded into binary responses.</a:t>
            </a:r>
            <a:endParaRPr/>
          </a:p>
          <a:p>
            <a:pPr indent="0" lvl="0" marL="0" rtl="0" algn="l">
              <a:lnSpc>
                <a:spcPct val="115000"/>
              </a:lnSpc>
              <a:spcBef>
                <a:spcPts val="1600"/>
              </a:spcBef>
              <a:spcAft>
                <a:spcPts val="1600"/>
              </a:spcAft>
              <a:buSzPts val="1400"/>
              <a:buNone/>
            </a:pPr>
            <a:r>
              <a:rPr lang="en"/>
              <a:t>Cancellation rates varied by hotel district; H2 (city location) had much higher rate of cancellations compared to the resort location.</a:t>
            </a:r>
            <a:endParaRPr/>
          </a:p>
        </p:txBody>
      </p:sp>
      <p:pic>
        <p:nvPicPr>
          <p:cNvPr id="159" name="Google Shape;159;p12"/>
          <p:cNvPicPr preferRelativeResize="0"/>
          <p:nvPr/>
        </p:nvPicPr>
        <p:blipFill rotWithShape="1">
          <a:blip r:embed="rId3">
            <a:alphaModFix/>
          </a:blip>
          <a:srcRect b="0" l="0" r="0" t="0"/>
          <a:stretch/>
        </p:blipFill>
        <p:spPr>
          <a:xfrm>
            <a:off x="0" y="1223638"/>
            <a:ext cx="4572000" cy="3787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3"/>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Deter</a:t>
            </a:r>
            <a:r>
              <a:rPr lang="en">
                <a:solidFill>
                  <a:srgbClr val="64C9FF"/>
                </a:solidFill>
              </a:rPr>
              <a:t>mining</a:t>
            </a:r>
            <a:r>
              <a:rPr lang="en"/>
              <a:t> Input Variables</a:t>
            </a:r>
            <a:endParaRPr/>
          </a:p>
        </p:txBody>
      </p:sp>
      <p:sp>
        <p:nvSpPr>
          <p:cNvPr id="165" name="Google Shape;165;p13"/>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Several variables had too many missing variables and were dropped:</a:t>
            </a:r>
            <a:endParaRPr/>
          </a:p>
          <a:p>
            <a:pPr indent="-317500" lvl="1" marL="914400" rtl="0" algn="l">
              <a:lnSpc>
                <a:spcPct val="115000"/>
              </a:lnSpc>
              <a:spcBef>
                <a:spcPts val="1600"/>
              </a:spcBef>
              <a:spcAft>
                <a:spcPts val="0"/>
              </a:spcAft>
              <a:buSzPts val="1400"/>
              <a:buChar char="○"/>
            </a:pPr>
            <a:r>
              <a:rPr lang="en"/>
              <a:t>‘Company’, ‘Agent’</a:t>
            </a:r>
            <a:endParaRPr/>
          </a:p>
          <a:p>
            <a:pPr indent="-342900" lvl="0" marL="457200" rtl="0" algn="l">
              <a:lnSpc>
                <a:spcPct val="115000"/>
              </a:lnSpc>
              <a:spcBef>
                <a:spcPts val="0"/>
              </a:spcBef>
              <a:spcAft>
                <a:spcPts val="0"/>
              </a:spcAft>
              <a:buSzPts val="1800"/>
              <a:buChar char="●"/>
            </a:pPr>
            <a:r>
              <a:rPr lang="en"/>
              <a:t>‘Reservation_Status’ contained the same data as the target variable.</a:t>
            </a:r>
            <a:endParaRPr/>
          </a:p>
          <a:p>
            <a:pPr indent="-22860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en"/>
              <a:t>Also, a couple columns had high cardinality (i.e., more then 100 unique values).</a:t>
            </a:r>
            <a:endParaRPr/>
          </a:p>
          <a:p>
            <a:pPr indent="-317500" lvl="1" marL="914400" rtl="0" algn="l">
              <a:lnSpc>
                <a:spcPct val="115000"/>
              </a:lnSpc>
              <a:spcBef>
                <a:spcPts val="1600"/>
              </a:spcBef>
              <a:spcAft>
                <a:spcPts val="0"/>
              </a:spcAft>
              <a:buSzPts val="1400"/>
              <a:buChar char="○"/>
            </a:pPr>
            <a:r>
              <a:rPr lang="en"/>
              <a:t>‘Country’, ‘Reservation_Status_Date’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4"/>
          <p:cNvSpPr txBox="1"/>
          <p:nvPr>
            <p:ph type="title"/>
          </p:nvPr>
        </p:nvSpPr>
        <p:spPr>
          <a:xfrm>
            <a:off x="387899" y="367990"/>
            <a:ext cx="3757065" cy="94331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Deter</a:t>
            </a:r>
            <a:r>
              <a:rPr lang="en">
                <a:solidFill>
                  <a:srgbClr val="64C9FF"/>
                </a:solidFill>
              </a:rPr>
              <a:t>mining</a:t>
            </a:r>
            <a:r>
              <a:rPr lang="en"/>
              <a:t> Input Variables</a:t>
            </a:r>
            <a:endParaRPr/>
          </a:p>
        </p:txBody>
      </p:sp>
      <p:sp>
        <p:nvSpPr>
          <p:cNvPr id="171" name="Google Shape;171;p14"/>
          <p:cNvSpPr txBox="1"/>
          <p:nvPr>
            <p:ph idx="1" type="body"/>
          </p:nvPr>
        </p:nvSpPr>
        <p:spPr>
          <a:xfrm>
            <a:off x="387899" y="1594024"/>
            <a:ext cx="3965440" cy="3335785"/>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a:t>The remaining columns were included as predictor variables in the modeling.</a:t>
            </a:r>
            <a:endParaRPr/>
          </a:p>
          <a:p>
            <a:pPr indent="-304800" lvl="0" marL="457200" rtl="0" algn="l">
              <a:lnSpc>
                <a:spcPct val="115000"/>
              </a:lnSpc>
              <a:spcBef>
                <a:spcPts val="0"/>
              </a:spcBef>
              <a:spcAft>
                <a:spcPts val="0"/>
              </a:spcAft>
              <a:buSzPts val="1200"/>
              <a:buChar char="●"/>
            </a:pPr>
            <a:r>
              <a:rPr lang="en"/>
              <a:t>Correlations between various numerical predictors and the target variable:</a:t>
            </a:r>
            <a:endParaRPr/>
          </a:p>
          <a:p>
            <a:pPr indent="-304800" lvl="1" marL="914400" rtl="0" algn="l">
              <a:lnSpc>
                <a:spcPct val="115000"/>
              </a:lnSpc>
              <a:spcBef>
                <a:spcPts val="1600"/>
              </a:spcBef>
              <a:spcAft>
                <a:spcPts val="0"/>
              </a:spcAft>
              <a:buSzPts val="1200"/>
              <a:buChar char="○"/>
            </a:pPr>
            <a:r>
              <a:rPr lang="en"/>
              <a:t>Lead Time –  0.29</a:t>
            </a:r>
            <a:endParaRPr/>
          </a:p>
          <a:p>
            <a:pPr indent="-304800" lvl="1" marL="914400" rtl="0" algn="l">
              <a:lnSpc>
                <a:spcPct val="115000"/>
              </a:lnSpc>
              <a:spcBef>
                <a:spcPts val="1600"/>
              </a:spcBef>
              <a:spcAft>
                <a:spcPts val="0"/>
              </a:spcAft>
              <a:buSzPts val="1200"/>
              <a:buChar char="○"/>
            </a:pPr>
            <a:r>
              <a:rPr lang="en"/>
              <a:t>Previous Cancellations – 0.11</a:t>
            </a:r>
            <a:endParaRPr/>
          </a:p>
          <a:p>
            <a:pPr indent="-304800" lvl="1" marL="914400" rtl="0" algn="l">
              <a:lnSpc>
                <a:spcPct val="115000"/>
              </a:lnSpc>
              <a:spcBef>
                <a:spcPts val="1600"/>
              </a:spcBef>
              <a:spcAft>
                <a:spcPts val="0"/>
              </a:spcAft>
              <a:buSzPts val="1200"/>
              <a:buChar char="○"/>
            </a:pPr>
            <a:r>
              <a:rPr lang="en"/>
              <a:t>Booking Changes – -0.14</a:t>
            </a:r>
            <a:endParaRPr/>
          </a:p>
          <a:p>
            <a:pPr indent="-304800" lvl="1" marL="914400" rtl="0" algn="l">
              <a:lnSpc>
                <a:spcPct val="115000"/>
              </a:lnSpc>
              <a:spcBef>
                <a:spcPts val="1600"/>
              </a:spcBef>
              <a:spcAft>
                <a:spcPts val="0"/>
              </a:spcAft>
              <a:buSzPts val="1200"/>
              <a:buChar char="○"/>
            </a:pPr>
            <a:r>
              <a:rPr lang="en"/>
              <a:t>Required Parking Spaces – -0.19</a:t>
            </a:r>
            <a:endParaRPr/>
          </a:p>
          <a:p>
            <a:pPr indent="-304800" lvl="1" marL="914400" rtl="0" algn="l">
              <a:lnSpc>
                <a:spcPct val="115000"/>
              </a:lnSpc>
              <a:spcBef>
                <a:spcPts val="1600"/>
              </a:spcBef>
              <a:spcAft>
                <a:spcPts val="0"/>
              </a:spcAft>
              <a:buSzPts val="1200"/>
              <a:buChar char="○"/>
            </a:pPr>
            <a:r>
              <a:rPr lang="en"/>
              <a:t>Total # Special Requests – -0.23</a:t>
            </a:r>
            <a:endParaRPr/>
          </a:p>
          <a:p>
            <a:pPr indent="0" lvl="1" marL="609600" rtl="0" algn="l">
              <a:lnSpc>
                <a:spcPct val="115000"/>
              </a:lnSpc>
              <a:spcBef>
                <a:spcPts val="1600"/>
              </a:spcBef>
              <a:spcAft>
                <a:spcPts val="0"/>
              </a:spcAft>
              <a:buSzPts val="1200"/>
              <a:buNone/>
            </a:pPr>
            <a:r>
              <a:t/>
            </a:r>
            <a:endParaRPr/>
          </a:p>
        </p:txBody>
      </p:sp>
      <p:pic>
        <p:nvPicPr>
          <p:cNvPr descr="Table&#10;&#10;Description automatically generated" id="172" name="Google Shape;172;p14"/>
          <p:cNvPicPr preferRelativeResize="0"/>
          <p:nvPr/>
        </p:nvPicPr>
        <p:blipFill rotWithShape="1">
          <a:blip r:embed="rId3">
            <a:alphaModFix/>
          </a:blip>
          <a:srcRect b="0" l="0" r="0" t="0"/>
          <a:stretch/>
        </p:blipFill>
        <p:spPr>
          <a:xfrm>
            <a:off x="4678384" y="79513"/>
            <a:ext cx="3757066" cy="49844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5"/>
          <p:cNvSpPr txBox="1"/>
          <p:nvPr>
            <p:ph type="title"/>
          </p:nvPr>
        </p:nvSpPr>
        <p:spPr>
          <a:xfrm>
            <a:off x="387900" y="186167"/>
            <a:ext cx="8368200" cy="1071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accent5"/>
              </a:buClr>
              <a:buSzPts val="13000"/>
              <a:buNone/>
            </a:pPr>
            <a:r>
              <a:rPr lang="en" sz="8000"/>
              <a:t>Predictors</a:t>
            </a:r>
            <a:endParaRPr/>
          </a:p>
        </p:txBody>
      </p:sp>
      <p:pic>
        <p:nvPicPr>
          <p:cNvPr id="178" name="Google Shape;178;p15"/>
          <p:cNvPicPr preferRelativeResize="0"/>
          <p:nvPr/>
        </p:nvPicPr>
        <p:blipFill rotWithShape="1">
          <a:blip r:embed="rId3">
            <a:alphaModFix amt="60000"/>
          </a:blip>
          <a:srcRect b="0" l="0" r="0" t="0"/>
          <a:stretch/>
        </p:blipFill>
        <p:spPr>
          <a:xfrm>
            <a:off x="4571991" y="2023578"/>
            <a:ext cx="4522910" cy="3020245"/>
          </a:xfrm>
          <a:prstGeom prst="rect">
            <a:avLst/>
          </a:prstGeom>
          <a:solidFill>
            <a:schemeClr val="accent1">
              <a:alpha val="38823"/>
            </a:schemeClr>
          </a:solidFill>
          <a:ln>
            <a:noFill/>
          </a:ln>
        </p:spPr>
      </p:pic>
      <p:sp>
        <p:nvSpPr>
          <p:cNvPr id="179" name="Google Shape;179;p15"/>
          <p:cNvSpPr txBox="1"/>
          <p:nvPr>
            <p:ph idx="1" type="body"/>
          </p:nvPr>
        </p:nvSpPr>
        <p:spPr>
          <a:xfrm>
            <a:off x="-128900" y="1257783"/>
            <a:ext cx="8368200" cy="731400"/>
          </a:xfrm>
          <a:prstGeom prst="rect">
            <a:avLst/>
          </a:prstGeom>
          <a:noFill/>
          <a:ln>
            <a:noFill/>
          </a:ln>
        </p:spPr>
        <p:txBody>
          <a:bodyPr anchorCtr="0" anchor="t" bIns="91425" lIns="91425" spcFirstLastPara="1" rIns="91425" wrap="square" tIns="91425">
            <a:noAutofit/>
          </a:bodyPr>
          <a:lstStyle/>
          <a:p>
            <a:pPr indent="-342900" lvl="0" marL="457200" rtl="0" algn="ctr">
              <a:lnSpc>
                <a:spcPct val="115000"/>
              </a:lnSpc>
              <a:spcBef>
                <a:spcPts val="0"/>
              </a:spcBef>
              <a:spcAft>
                <a:spcPts val="0"/>
              </a:spcAft>
              <a:buSzPts val="1800"/>
              <a:buChar char="●"/>
            </a:pPr>
            <a:r>
              <a:rPr lang="en"/>
              <a:t>Most attributes were common sense; however, some categorical variable columns needed explanation. </a:t>
            </a:r>
            <a:endParaRPr/>
          </a:p>
        </p:txBody>
      </p:sp>
      <p:sp>
        <p:nvSpPr>
          <p:cNvPr id="180" name="Google Shape;180;p15"/>
          <p:cNvSpPr txBox="1"/>
          <p:nvPr/>
        </p:nvSpPr>
        <p:spPr>
          <a:xfrm>
            <a:off x="904598" y="2571750"/>
            <a:ext cx="7334700" cy="1923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Total of Special Requests</a:t>
            </a:r>
            <a:endParaRPr>
              <a:solidFill>
                <a:schemeClr val="dk1"/>
              </a:solidFill>
            </a:endParaRPr>
          </a:p>
          <a:p>
            <a:pPr indent="-285750" lvl="0" marL="285750" marR="0" rtl="0" algn="l">
              <a:lnSpc>
                <a:spcPct val="15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Meal</a:t>
            </a:r>
            <a:endParaRPr>
              <a:solidFill>
                <a:schemeClr val="dk1"/>
              </a:solidFill>
            </a:endParaRPr>
          </a:p>
          <a:p>
            <a:pPr indent="-285750" lvl="0" marL="285750" marR="0" rtl="0" algn="l">
              <a:lnSpc>
                <a:spcPct val="15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Deposit Type</a:t>
            </a:r>
            <a:endParaRPr>
              <a:solidFill>
                <a:schemeClr val="dk1"/>
              </a:solidFill>
            </a:endParaRPr>
          </a:p>
          <a:p>
            <a:pPr indent="-285750" lvl="0" marL="285750" marR="0" rtl="0" algn="l">
              <a:lnSpc>
                <a:spcPct val="15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Distribution Channel </a:t>
            </a:r>
            <a:endParaRPr>
              <a:solidFill>
                <a:schemeClr val="dk1"/>
              </a:solidFill>
            </a:endParaRPr>
          </a:p>
          <a:p>
            <a:pPr indent="-285750" lvl="0" marL="285750" marR="0" rtl="0" algn="l">
              <a:lnSpc>
                <a:spcPct val="15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Company</a:t>
            </a:r>
            <a:endParaRPr>
              <a:solidFill>
                <a:schemeClr val="dk1"/>
              </a:solidFill>
            </a:endParaRPr>
          </a:p>
          <a:p>
            <a:pPr indent="-196850" lvl="4" marL="285750" marR="0" rtl="0" algn="l">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16"/>
          <p:cNvPicPr preferRelativeResize="0"/>
          <p:nvPr/>
        </p:nvPicPr>
        <p:blipFill rotWithShape="1">
          <a:blip r:embed="rId3">
            <a:alphaModFix/>
          </a:blip>
          <a:srcRect b="0" l="0" r="0" t="0"/>
          <a:stretch/>
        </p:blipFill>
        <p:spPr>
          <a:xfrm>
            <a:off x="1" y="0"/>
            <a:ext cx="9144000" cy="5143500"/>
          </a:xfrm>
          <a:prstGeom prst="rect">
            <a:avLst/>
          </a:prstGeom>
          <a:noFill/>
          <a:ln>
            <a:noFill/>
          </a:ln>
        </p:spPr>
      </p:pic>
      <p:sp>
        <p:nvSpPr>
          <p:cNvPr id="186" name="Google Shape;186;p16"/>
          <p:cNvSpPr txBox="1"/>
          <p:nvPr/>
        </p:nvSpPr>
        <p:spPr>
          <a:xfrm>
            <a:off x="1659834" y="4552122"/>
            <a:ext cx="291216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H1:  Resort Area of Algarve, PT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17"/>
          <p:cNvPicPr preferRelativeResize="0"/>
          <p:nvPr/>
        </p:nvPicPr>
        <p:blipFill rotWithShape="1">
          <a:blip r:embed="rId3">
            <a:alphaModFix/>
          </a:blip>
          <a:srcRect b="0" l="0" r="0" t="0"/>
          <a:stretch/>
        </p:blipFill>
        <p:spPr>
          <a:xfrm>
            <a:off x="0" y="0"/>
            <a:ext cx="9143999" cy="5143500"/>
          </a:xfrm>
          <a:prstGeom prst="rect">
            <a:avLst/>
          </a:prstGeom>
          <a:noFill/>
          <a:ln>
            <a:noFill/>
          </a:ln>
        </p:spPr>
      </p:pic>
      <p:sp>
        <p:nvSpPr>
          <p:cNvPr id="192" name="Google Shape;192;p17"/>
          <p:cNvSpPr txBox="1"/>
          <p:nvPr/>
        </p:nvSpPr>
        <p:spPr>
          <a:xfrm>
            <a:off x="1938130" y="4631635"/>
            <a:ext cx="252454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H2: City of Lisbon, PT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8"/>
          <p:cNvSpPr txBox="1"/>
          <p:nvPr>
            <p:ph type="title"/>
          </p:nvPr>
        </p:nvSpPr>
        <p:spPr>
          <a:xfrm>
            <a:off x="480750" y="1764950"/>
            <a:ext cx="8222100" cy="907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t>Explanation of Modeling Approaches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9"/>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Supervised Learning Algorithms Used</a:t>
            </a:r>
            <a:endParaRPr/>
          </a:p>
        </p:txBody>
      </p:sp>
      <p:sp>
        <p:nvSpPr>
          <p:cNvPr id="203" name="Google Shape;203;p19"/>
          <p:cNvSpPr txBox="1"/>
          <p:nvPr>
            <p:ph idx="1" type="body"/>
          </p:nvPr>
        </p:nvSpPr>
        <p:spPr>
          <a:xfrm>
            <a:off x="387900" y="1407875"/>
            <a:ext cx="8368200" cy="337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000"/>
              <a:t>Modeling: Classification</a:t>
            </a:r>
            <a:endParaRPr sz="2000"/>
          </a:p>
          <a:p>
            <a:pPr indent="-342900" lvl="0" marL="914400" rtl="0" algn="l">
              <a:lnSpc>
                <a:spcPct val="150000"/>
              </a:lnSpc>
              <a:spcBef>
                <a:spcPts val="1600"/>
              </a:spcBef>
              <a:spcAft>
                <a:spcPts val="0"/>
              </a:spcAft>
              <a:buSzPts val="1800"/>
              <a:buChar char="●"/>
            </a:pPr>
            <a:r>
              <a:rPr lang="en"/>
              <a:t>Logistic Regression</a:t>
            </a:r>
            <a:endParaRPr/>
          </a:p>
          <a:p>
            <a:pPr indent="-342900" lvl="0" marL="914400" rtl="0" algn="l">
              <a:lnSpc>
                <a:spcPct val="150000"/>
              </a:lnSpc>
              <a:spcBef>
                <a:spcPts val="0"/>
              </a:spcBef>
              <a:spcAft>
                <a:spcPts val="0"/>
              </a:spcAft>
              <a:buSzPts val="1800"/>
              <a:buChar char="●"/>
            </a:pPr>
            <a:r>
              <a:rPr lang="en"/>
              <a:t>K-Nearest Neighbors (KNN)</a:t>
            </a:r>
            <a:endParaRPr/>
          </a:p>
          <a:p>
            <a:pPr indent="-342900" lvl="0" marL="914400" rtl="0" algn="l">
              <a:lnSpc>
                <a:spcPct val="150000"/>
              </a:lnSpc>
              <a:spcBef>
                <a:spcPts val="0"/>
              </a:spcBef>
              <a:spcAft>
                <a:spcPts val="0"/>
              </a:spcAft>
              <a:buSzPts val="1800"/>
              <a:buChar char="●"/>
            </a:pPr>
            <a:r>
              <a:rPr lang="en"/>
              <a:t>Random Forest</a:t>
            </a:r>
            <a:endParaRPr/>
          </a:p>
          <a:p>
            <a:pPr indent="-342900" lvl="0" marL="914400" rtl="0" algn="l">
              <a:lnSpc>
                <a:spcPct val="150000"/>
              </a:lnSpc>
              <a:spcBef>
                <a:spcPts val="0"/>
              </a:spcBef>
              <a:spcAft>
                <a:spcPts val="0"/>
              </a:spcAft>
              <a:buSzPts val="1800"/>
              <a:buChar char="●"/>
            </a:pPr>
            <a:r>
              <a:rPr lang="en"/>
              <a:t>Boosted Tree</a:t>
            </a:r>
            <a:endParaRPr/>
          </a:p>
          <a:p>
            <a:pPr indent="-342900" lvl="0" marL="914400" rtl="0" algn="l">
              <a:lnSpc>
                <a:spcPct val="150000"/>
              </a:lnSpc>
              <a:spcBef>
                <a:spcPts val="0"/>
              </a:spcBef>
              <a:spcAft>
                <a:spcPts val="0"/>
              </a:spcAft>
              <a:buSzPts val="1800"/>
              <a:buChar char="●"/>
            </a:pPr>
            <a:r>
              <a:rPr lang="en"/>
              <a:t>Naive Bayes Classifier</a:t>
            </a:r>
            <a:endParaRPr/>
          </a:p>
          <a:p>
            <a:pPr indent="-342900" lvl="0" marL="914400" rtl="0" algn="l">
              <a:lnSpc>
                <a:spcPct val="150000"/>
              </a:lnSpc>
              <a:spcBef>
                <a:spcPts val="0"/>
              </a:spcBef>
              <a:spcAft>
                <a:spcPts val="0"/>
              </a:spcAft>
              <a:buSzPts val="1800"/>
              <a:buChar char="●"/>
            </a:pPr>
            <a:r>
              <a:rPr lang="en"/>
              <a:t>Artificial Neural Network (ANN)</a:t>
            </a:r>
            <a:endParaRPr/>
          </a:p>
          <a:p>
            <a:pPr indent="-342900" lvl="0" marL="914400" rtl="0" algn="l">
              <a:lnSpc>
                <a:spcPct val="150000"/>
              </a:lnSpc>
              <a:spcBef>
                <a:spcPts val="0"/>
              </a:spcBef>
              <a:spcAft>
                <a:spcPts val="0"/>
              </a:spcAft>
              <a:buSzPts val="1800"/>
              <a:buChar char="●"/>
            </a:pPr>
            <a:r>
              <a:rPr lang="en"/>
              <a:t>Deep Sequential Neural Network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3"/>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
          <p:cNvSpPr txBox="1"/>
          <p:nvPr>
            <p:ph idx="4294967295" type="title"/>
          </p:nvPr>
        </p:nvSpPr>
        <p:spPr>
          <a:xfrm>
            <a:off x="320250" y="0"/>
            <a:ext cx="8520600" cy="733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sz="4600">
                <a:solidFill>
                  <a:schemeClr val="accent1"/>
                </a:solidFill>
              </a:rPr>
              <a:t>Our Team</a:t>
            </a:r>
            <a:endParaRPr sz="4600">
              <a:solidFill>
                <a:schemeClr val="accent1"/>
              </a:solidFill>
            </a:endParaRPr>
          </a:p>
        </p:txBody>
      </p:sp>
      <p:grpSp>
        <p:nvGrpSpPr>
          <p:cNvPr id="68" name="Google Shape;68;p3"/>
          <p:cNvGrpSpPr/>
          <p:nvPr/>
        </p:nvGrpSpPr>
        <p:grpSpPr>
          <a:xfrm>
            <a:off x="7234525" y="840300"/>
            <a:ext cx="1644325" cy="1644300"/>
            <a:chOff x="431475" y="1351550"/>
            <a:chExt cx="1644325" cy="1644300"/>
          </a:xfrm>
        </p:grpSpPr>
        <p:sp>
          <p:nvSpPr>
            <p:cNvPr id="69" name="Google Shape;69;p3"/>
            <p:cNvSpPr/>
            <p:nvPr/>
          </p:nvSpPr>
          <p:spPr>
            <a:xfrm>
              <a:off x="431500" y="1351550"/>
              <a:ext cx="1644300" cy="16443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Cartoonish illustration of a woman with purple hair" id="70" name="Google Shape;70;p3"/>
            <p:cNvPicPr preferRelativeResize="0"/>
            <p:nvPr/>
          </p:nvPicPr>
          <p:blipFill rotWithShape="1">
            <a:blip r:embed="rId3">
              <a:alphaModFix/>
            </a:blip>
            <a:srcRect b="0" l="-6205" r="-6215" t="-12421"/>
            <a:stretch/>
          </p:blipFill>
          <p:spPr>
            <a:xfrm>
              <a:off x="431475" y="1351550"/>
              <a:ext cx="1644300" cy="1644300"/>
            </a:xfrm>
            <a:prstGeom prst="ellipse">
              <a:avLst/>
            </a:prstGeom>
            <a:noFill/>
            <a:ln>
              <a:noFill/>
            </a:ln>
          </p:spPr>
        </p:pic>
      </p:grpSp>
      <p:sp>
        <p:nvSpPr>
          <p:cNvPr id="71" name="Google Shape;71;p3"/>
          <p:cNvSpPr txBox="1"/>
          <p:nvPr>
            <p:ph idx="4294967295" type="body"/>
          </p:nvPr>
        </p:nvSpPr>
        <p:spPr>
          <a:xfrm>
            <a:off x="132650" y="2523025"/>
            <a:ext cx="2313600" cy="436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SzPts val="1800"/>
              <a:buNone/>
            </a:pPr>
            <a:r>
              <a:rPr lang="en">
                <a:solidFill>
                  <a:schemeClr val="accent5"/>
                </a:solidFill>
              </a:rPr>
              <a:t>Bijen </a:t>
            </a:r>
            <a:r>
              <a:rPr lang="en" sz="2000">
                <a:solidFill>
                  <a:schemeClr val="accent5"/>
                </a:solidFill>
              </a:rPr>
              <a:t>Manandhar</a:t>
            </a:r>
            <a:endParaRPr>
              <a:solidFill>
                <a:schemeClr val="accent5"/>
              </a:solidFill>
            </a:endParaRPr>
          </a:p>
        </p:txBody>
      </p:sp>
      <p:cxnSp>
        <p:nvCxnSpPr>
          <p:cNvPr id="72" name="Google Shape;72;p3"/>
          <p:cNvCxnSpPr/>
          <p:nvPr/>
        </p:nvCxnSpPr>
        <p:spPr>
          <a:xfrm>
            <a:off x="1154000" y="2959223"/>
            <a:ext cx="270900" cy="0"/>
          </a:xfrm>
          <a:prstGeom prst="straightConnector1">
            <a:avLst/>
          </a:prstGeom>
          <a:noFill/>
          <a:ln cap="flat" cmpd="sng" w="9525">
            <a:solidFill>
              <a:schemeClr val="lt2"/>
            </a:solidFill>
            <a:prstDash val="solid"/>
            <a:round/>
            <a:headEnd len="sm" w="sm" type="none"/>
            <a:tailEnd len="sm" w="sm" type="none"/>
          </a:ln>
        </p:spPr>
      </p:cxnSp>
      <p:sp>
        <p:nvSpPr>
          <p:cNvPr id="73" name="Google Shape;73;p3"/>
          <p:cNvSpPr txBox="1"/>
          <p:nvPr>
            <p:ph idx="4294967295" type="body"/>
          </p:nvPr>
        </p:nvSpPr>
        <p:spPr>
          <a:xfrm>
            <a:off x="2075801" y="4315200"/>
            <a:ext cx="1815900" cy="43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lang="en" sz="2000">
                <a:solidFill>
                  <a:schemeClr val="accent5"/>
                </a:solidFill>
              </a:rPr>
              <a:t>Erum Qureshi</a:t>
            </a:r>
            <a:endParaRPr sz="2000">
              <a:solidFill>
                <a:schemeClr val="accent5"/>
              </a:solidFill>
            </a:endParaRPr>
          </a:p>
          <a:p>
            <a:pPr indent="0" lvl="0" marL="0" rtl="0" algn="ctr">
              <a:lnSpc>
                <a:spcPct val="115000"/>
              </a:lnSpc>
              <a:spcBef>
                <a:spcPts val="1600"/>
              </a:spcBef>
              <a:spcAft>
                <a:spcPts val="1600"/>
              </a:spcAft>
              <a:buSzPts val="1800"/>
              <a:buNone/>
            </a:pPr>
            <a:r>
              <a:t/>
            </a:r>
            <a:endParaRPr>
              <a:solidFill>
                <a:schemeClr val="accent5"/>
              </a:solidFill>
            </a:endParaRPr>
          </a:p>
        </p:txBody>
      </p:sp>
      <p:cxnSp>
        <p:nvCxnSpPr>
          <p:cNvPr id="74" name="Google Shape;74;p3"/>
          <p:cNvCxnSpPr/>
          <p:nvPr/>
        </p:nvCxnSpPr>
        <p:spPr>
          <a:xfrm>
            <a:off x="2848300" y="4751398"/>
            <a:ext cx="270900" cy="0"/>
          </a:xfrm>
          <a:prstGeom prst="straightConnector1">
            <a:avLst/>
          </a:prstGeom>
          <a:noFill/>
          <a:ln cap="flat" cmpd="sng" w="9525">
            <a:solidFill>
              <a:schemeClr val="lt2"/>
            </a:solidFill>
            <a:prstDash val="solid"/>
            <a:round/>
            <a:headEnd len="sm" w="sm" type="none"/>
            <a:tailEnd len="sm" w="sm" type="none"/>
          </a:ln>
        </p:spPr>
      </p:cxnSp>
      <p:sp>
        <p:nvSpPr>
          <p:cNvPr id="75" name="Google Shape;75;p3"/>
          <p:cNvSpPr txBox="1"/>
          <p:nvPr>
            <p:ph idx="4294967295" type="body"/>
          </p:nvPr>
        </p:nvSpPr>
        <p:spPr>
          <a:xfrm>
            <a:off x="3491855" y="2523025"/>
            <a:ext cx="2177400" cy="43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lang="en" sz="2000">
                <a:solidFill>
                  <a:schemeClr val="accent5"/>
                </a:solidFill>
              </a:rPr>
              <a:t>Mana Sandhu</a:t>
            </a:r>
            <a:endParaRPr sz="2000">
              <a:solidFill>
                <a:schemeClr val="accent5"/>
              </a:solidFill>
            </a:endParaRPr>
          </a:p>
          <a:p>
            <a:pPr indent="0" lvl="0" marL="0" rtl="0" algn="ctr">
              <a:lnSpc>
                <a:spcPct val="115000"/>
              </a:lnSpc>
              <a:spcBef>
                <a:spcPts val="1600"/>
              </a:spcBef>
              <a:spcAft>
                <a:spcPts val="1600"/>
              </a:spcAft>
              <a:buSzPts val="1800"/>
              <a:buNone/>
            </a:pPr>
            <a:r>
              <a:t/>
            </a:r>
            <a:endParaRPr>
              <a:solidFill>
                <a:schemeClr val="accent5"/>
              </a:solidFill>
            </a:endParaRPr>
          </a:p>
        </p:txBody>
      </p:sp>
      <p:cxnSp>
        <p:nvCxnSpPr>
          <p:cNvPr id="76" name="Google Shape;76;p3"/>
          <p:cNvCxnSpPr/>
          <p:nvPr/>
        </p:nvCxnSpPr>
        <p:spPr>
          <a:xfrm>
            <a:off x="4445100" y="2959223"/>
            <a:ext cx="270900" cy="0"/>
          </a:xfrm>
          <a:prstGeom prst="straightConnector1">
            <a:avLst/>
          </a:prstGeom>
          <a:noFill/>
          <a:ln cap="flat" cmpd="sng" w="9525">
            <a:solidFill>
              <a:schemeClr val="lt2"/>
            </a:solidFill>
            <a:prstDash val="solid"/>
            <a:round/>
            <a:headEnd len="sm" w="sm" type="none"/>
            <a:tailEnd len="sm" w="sm" type="none"/>
          </a:ln>
        </p:spPr>
      </p:cxnSp>
      <p:grpSp>
        <p:nvGrpSpPr>
          <p:cNvPr id="77" name="Google Shape;77;p3"/>
          <p:cNvGrpSpPr/>
          <p:nvPr/>
        </p:nvGrpSpPr>
        <p:grpSpPr>
          <a:xfrm>
            <a:off x="518975" y="840300"/>
            <a:ext cx="1644300" cy="1644300"/>
            <a:chOff x="7085400" y="1351550"/>
            <a:chExt cx="1644300" cy="1644300"/>
          </a:xfrm>
        </p:grpSpPr>
        <p:sp>
          <p:nvSpPr>
            <p:cNvPr id="78" name="Google Shape;78;p3"/>
            <p:cNvSpPr/>
            <p:nvPr/>
          </p:nvSpPr>
          <p:spPr>
            <a:xfrm>
              <a:off x="7085400" y="1351550"/>
              <a:ext cx="1644300" cy="16443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Cartoonish illustration of a man in a blue shirt" id="79" name="Google Shape;79;p3"/>
            <p:cNvPicPr preferRelativeResize="0"/>
            <p:nvPr/>
          </p:nvPicPr>
          <p:blipFill rotWithShape="1">
            <a:blip r:embed="rId4">
              <a:alphaModFix/>
            </a:blip>
            <a:srcRect b="0" l="0" r="0" t="0"/>
            <a:stretch/>
          </p:blipFill>
          <p:spPr>
            <a:xfrm flipH="1">
              <a:off x="7085400" y="1351550"/>
              <a:ext cx="1644300" cy="1644300"/>
            </a:xfrm>
            <a:prstGeom prst="ellipse">
              <a:avLst/>
            </a:prstGeom>
            <a:noFill/>
            <a:ln>
              <a:noFill/>
            </a:ln>
          </p:spPr>
        </p:pic>
      </p:grpSp>
      <p:sp>
        <p:nvSpPr>
          <p:cNvPr id="80" name="Google Shape;80;p3"/>
          <p:cNvSpPr txBox="1"/>
          <p:nvPr>
            <p:ph idx="4294967295" type="body"/>
          </p:nvPr>
        </p:nvSpPr>
        <p:spPr>
          <a:xfrm>
            <a:off x="5554076" y="4180775"/>
            <a:ext cx="2177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2000">
                <a:solidFill>
                  <a:schemeClr val="accent5"/>
                </a:solidFill>
                <a:latin typeface="Roboto Slab"/>
                <a:ea typeface="Roboto Slab"/>
                <a:cs typeface="Roboto Slab"/>
                <a:sym typeface="Roboto Slab"/>
              </a:rPr>
              <a:t>Mike Barbiere</a:t>
            </a:r>
            <a:endParaRPr sz="2000">
              <a:solidFill>
                <a:schemeClr val="accent5"/>
              </a:solidFill>
              <a:latin typeface="Roboto Slab"/>
              <a:ea typeface="Roboto Slab"/>
              <a:cs typeface="Roboto Slab"/>
              <a:sym typeface="Roboto Slab"/>
            </a:endParaRPr>
          </a:p>
          <a:p>
            <a:pPr indent="0" lvl="0" marL="0" rtl="0" algn="ctr">
              <a:lnSpc>
                <a:spcPct val="115000"/>
              </a:lnSpc>
              <a:spcBef>
                <a:spcPts val="0"/>
              </a:spcBef>
              <a:spcAft>
                <a:spcPts val="1600"/>
              </a:spcAft>
              <a:buSzPts val="1800"/>
              <a:buNone/>
            </a:pPr>
            <a:r>
              <a:t/>
            </a:r>
            <a:endParaRPr>
              <a:solidFill>
                <a:schemeClr val="accent5"/>
              </a:solidFill>
            </a:endParaRPr>
          </a:p>
        </p:txBody>
      </p:sp>
      <p:cxnSp>
        <p:nvCxnSpPr>
          <p:cNvPr id="81" name="Google Shape;81;p3"/>
          <p:cNvCxnSpPr/>
          <p:nvPr/>
        </p:nvCxnSpPr>
        <p:spPr>
          <a:xfrm>
            <a:off x="7747050" y="2959223"/>
            <a:ext cx="270900" cy="0"/>
          </a:xfrm>
          <a:prstGeom prst="straightConnector1">
            <a:avLst/>
          </a:prstGeom>
          <a:noFill/>
          <a:ln cap="flat" cmpd="sng" w="9525">
            <a:solidFill>
              <a:schemeClr val="lt2"/>
            </a:solidFill>
            <a:prstDash val="solid"/>
            <a:round/>
            <a:headEnd len="sm" w="sm" type="none"/>
            <a:tailEnd len="sm" w="sm" type="none"/>
          </a:ln>
        </p:spPr>
      </p:cxnSp>
      <p:sp>
        <p:nvSpPr>
          <p:cNvPr id="82" name="Google Shape;82;p3"/>
          <p:cNvSpPr txBox="1"/>
          <p:nvPr>
            <p:ph idx="4294967295" type="body"/>
          </p:nvPr>
        </p:nvSpPr>
        <p:spPr>
          <a:xfrm>
            <a:off x="6918251" y="2523025"/>
            <a:ext cx="2177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2000">
                <a:solidFill>
                  <a:schemeClr val="accent5"/>
                </a:solidFill>
                <a:latin typeface="Roboto Slab"/>
                <a:ea typeface="Roboto Slab"/>
                <a:cs typeface="Roboto Slab"/>
                <a:sym typeface="Roboto Slab"/>
              </a:rPr>
              <a:t>Naomi Gonzalez</a:t>
            </a:r>
            <a:endParaRPr sz="2000">
              <a:solidFill>
                <a:schemeClr val="accent5"/>
              </a:solidFill>
              <a:latin typeface="Roboto Slab"/>
              <a:ea typeface="Roboto Slab"/>
              <a:cs typeface="Roboto Slab"/>
              <a:sym typeface="Roboto Slab"/>
            </a:endParaRPr>
          </a:p>
          <a:p>
            <a:pPr indent="0" lvl="0" marL="0" rtl="0" algn="ctr">
              <a:lnSpc>
                <a:spcPct val="115000"/>
              </a:lnSpc>
              <a:spcBef>
                <a:spcPts val="0"/>
              </a:spcBef>
              <a:spcAft>
                <a:spcPts val="1600"/>
              </a:spcAft>
              <a:buSzPts val="1800"/>
              <a:buNone/>
            </a:pPr>
            <a:r>
              <a:t/>
            </a:r>
            <a:endParaRPr>
              <a:solidFill>
                <a:schemeClr val="accent5"/>
              </a:solidFill>
            </a:endParaRPr>
          </a:p>
        </p:txBody>
      </p:sp>
      <p:cxnSp>
        <p:nvCxnSpPr>
          <p:cNvPr id="83" name="Google Shape;83;p3"/>
          <p:cNvCxnSpPr/>
          <p:nvPr/>
        </p:nvCxnSpPr>
        <p:spPr>
          <a:xfrm>
            <a:off x="6507325" y="4661773"/>
            <a:ext cx="270900" cy="0"/>
          </a:xfrm>
          <a:prstGeom prst="straightConnector1">
            <a:avLst/>
          </a:prstGeom>
          <a:noFill/>
          <a:ln cap="flat" cmpd="sng" w="9525">
            <a:solidFill>
              <a:schemeClr val="lt2"/>
            </a:solidFill>
            <a:prstDash val="solid"/>
            <a:round/>
            <a:headEnd len="sm" w="sm" type="none"/>
            <a:tailEnd len="sm" w="sm" type="none"/>
          </a:ln>
        </p:spPr>
      </p:cxnSp>
      <p:grpSp>
        <p:nvGrpSpPr>
          <p:cNvPr id="84" name="Google Shape;84;p3"/>
          <p:cNvGrpSpPr/>
          <p:nvPr/>
        </p:nvGrpSpPr>
        <p:grpSpPr>
          <a:xfrm>
            <a:off x="3692750" y="840300"/>
            <a:ext cx="1644325" cy="1644300"/>
            <a:chOff x="431475" y="1351550"/>
            <a:chExt cx="1644325" cy="1644300"/>
          </a:xfrm>
        </p:grpSpPr>
        <p:sp>
          <p:nvSpPr>
            <p:cNvPr id="85" name="Google Shape;85;p3"/>
            <p:cNvSpPr/>
            <p:nvPr/>
          </p:nvSpPr>
          <p:spPr>
            <a:xfrm>
              <a:off x="431500" y="1351550"/>
              <a:ext cx="1644300" cy="16443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Cartoonish illustration of a woman with purple hair" id="86" name="Google Shape;86;p3"/>
            <p:cNvPicPr preferRelativeResize="0"/>
            <p:nvPr/>
          </p:nvPicPr>
          <p:blipFill rotWithShape="1">
            <a:blip r:embed="rId3">
              <a:alphaModFix/>
            </a:blip>
            <a:srcRect b="0" l="-6205" r="-6215" t="-12421"/>
            <a:stretch/>
          </p:blipFill>
          <p:spPr>
            <a:xfrm>
              <a:off x="431475" y="1351550"/>
              <a:ext cx="1644300" cy="1644300"/>
            </a:xfrm>
            <a:prstGeom prst="ellipse">
              <a:avLst/>
            </a:prstGeom>
            <a:noFill/>
            <a:ln>
              <a:noFill/>
            </a:ln>
          </p:spPr>
        </p:pic>
      </p:grpSp>
      <p:grpSp>
        <p:nvGrpSpPr>
          <p:cNvPr id="87" name="Google Shape;87;p3"/>
          <p:cNvGrpSpPr/>
          <p:nvPr/>
        </p:nvGrpSpPr>
        <p:grpSpPr>
          <a:xfrm>
            <a:off x="2238479" y="2959263"/>
            <a:ext cx="1441415" cy="1440571"/>
            <a:chOff x="431475" y="1351550"/>
            <a:chExt cx="1644325" cy="1644300"/>
          </a:xfrm>
        </p:grpSpPr>
        <p:sp>
          <p:nvSpPr>
            <p:cNvPr id="88" name="Google Shape;88;p3"/>
            <p:cNvSpPr/>
            <p:nvPr/>
          </p:nvSpPr>
          <p:spPr>
            <a:xfrm>
              <a:off x="431500" y="1351550"/>
              <a:ext cx="1644300" cy="16443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Cartoonish illustration of a woman with purple hair" id="89" name="Google Shape;89;p3"/>
            <p:cNvPicPr preferRelativeResize="0"/>
            <p:nvPr/>
          </p:nvPicPr>
          <p:blipFill rotWithShape="1">
            <a:blip r:embed="rId3">
              <a:alphaModFix/>
            </a:blip>
            <a:srcRect b="0" l="-6205" r="-6215" t="-12421"/>
            <a:stretch/>
          </p:blipFill>
          <p:spPr>
            <a:xfrm>
              <a:off x="431475" y="1351550"/>
              <a:ext cx="1644300" cy="1644300"/>
            </a:xfrm>
            <a:prstGeom prst="ellipse">
              <a:avLst/>
            </a:prstGeom>
            <a:noFill/>
            <a:ln>
              <a:noFill/>
            </a:ln>
          </p:spPr>
        </p:pic>
      </p:grpSp>
      <p:grpSp>
        <p:nvGrpSpPr>
          <p:cNvPr id="90" name="Google Shape;90;p3"/>
          <p:cNvGrpSpPr/>
          <p:nvPr/>
        </p:nvGrpSpPr>
        <p:grpSpPr>
          <a:xfrm>
            <a:off x="5947812" y="2883819"/>
            <a:ext cx="1389927" cy="1378746"/>
            <a:chOff x="7085400" y="1351550"/>
            <a:chExt cx="1644300" cy="1644300"/>
          </a:xfrm>
        </p:grpSpPr>
        <p:sp>
          <p:nvSpPr>
            <p:cNvPr id="91" name="Google Shape;91;p3"/>
            <p:cNvSpPr/>
            <p:nvPr/>
          </p:nvSpPr>
          <p:spPr>
            <a:xfrm>
              <a:off x="7085400" y="1351550"/>
              <a:ext cx="1644300" cy="16443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Cartoonish illustration of a man in a blue shirt" id="92" name="Google Shape;92;p3"/>
            <p:cNvPicPr preferRelativeResize="0"/>
            <p:nvPr/>
          </p:nvPicPr>
          <p:blipFill rotWithShape="1">
            <a:blip r:embed="rId4">
              <a:alphaModFix/>
            </a:blip>
            <a:srcRect b="0" l="0" r="0" t="0"/>
            <a:stretch/>
          </p:blipFill>
          <p:spPr>
            <a:xfrm flipH="1">
              <a:off x="7085400" y="1351550"/>
              <a:ext cx="1644300" cy="1644300"/>
            </a:xfrm>
            <a:prstGeom prst="ellipse">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0"/>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Performance Metrics</a:t>
            </a:r>
            <a:endParaRPr/>
          </a:p>
        </p:txBody>
      </p:sp>
      <p:sp>
        <p:nvSpPr>
          <p:cNvPr id="209" name="Google Shape;209;p20"/>
          <p:cNvSpPr txBox="1"/>
          <p:nvPr>
            <p:ph idx="1" type="body"/>
          </p:nvPr>
        </p:nvSpPr>
        <p:spPr>
          <a:xfrm>
            <a:off x="387900" y="1476649"/>
            <a:ext cx="8368200" cy="30789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lang="en" sz="2000"/>
              <a:t>Confusion Matrix</a:t>
            </a:r>
            <a:endParaRPr sz="2000"/>
          </a:p>
          <a:p>
            <a:pPr indent="-355600" lvl="0" marL="457200" rtl="0" algn="l">
              <a:lnSpc>
                <a:spcPct val="150000"/>
              </a:lnSpc>
              <a:spcBef>
                <a:spcPts val="0"/>
              </a:spcBef>
              <a:spcAft>
                <a:spcPts val="0"/>
              </a:spcAft>
              <a:buSzPts val="2000"/>
              <a:buChar char="●"/>
            </a:pPr>
            <a:r>
              <a:rPr lang="en" sz="2000"/>
              <a:t>Classification Report</a:t>
            </a:r>
            <a:endParaRPr sz="2000"/>
          </a:p>
          <a:p>
            <a:pPr indent="-330200" lvl="1" marL="914400" rtl="0" algn="l">
              <a:lnSpc>
                <a:spcPct val="150000"/>
              </a:lnSpc>
              <a:spcBef>
                <a:spcPts val="0"/>
              </a:spcBef>
              <a:spcAft>
                <a:spcPts val="0"/>
              </a:spcAft>
              <a:buSzPts val="1600"/>
              <a:buChar char="○"/>
            </a:pPr>
            <a:r>
              <a:rPr lang="en" sz="1600"/>
              <a:t>Precision</a:t>
            </a:r>
            <a:endParaRPr sz="1600"/>
          </a:p>
          <a:p>
            <a:pPr indent="-330200" lvl="1" marL="914400" rtl="0" algn="l">
              <a:lnSpc>
                <a:spcPct val="150000"/>
              </a:lnSpc>
              <a:spcBef>
                <a:spcPts val="0"/>
              </a:spcBef>
              <a:spcAft>
                <a:spcPts val="0"/>
              </a:spcAft>
              <a:buSzPts val="1600"/>
              <a:buChar char="○"/>
            </a:pPr>
            <a:r>
              <a:rPr lang="en" sz="1600"/>
              <a:t>Recall</a:t>
            </a:r>
            <a:endParaRPr sz="1600"/>
          </a:p>
          <a:p>
            <a:pPr indent="-330200" lvl="1" marL="914400" rtl="0" algn="l">
              <a:lnSpc>
                <a:spcPct val="150000"/>
              </a:lnSpc>
              <a:spcBef>
                <a:spcPts val="0"/>
              </a:spcBef>
              <a:spcAft>
                <a:spcPts val="0"/>
              </a:spcAft>
              <a:buSzPts val="1600"/>
              <a:buChar char="○"/>
            </a:pPr>
            <a:r>
              <a:rPr lang="en" sz="1600"/>
              <a:t>F1-Score</a:t>
            </a:r>
            <a:endParaRPr sz="1600"/>
          </a:p>
          <a:p>
            <a:pPr indent="-330200" lvl="1" marL="914400" rtl="0" algn="l">
              <a:lnSpc>
                <a:spcPct val="150000"/>
              </a:lnSpc>
              <a:spcBef>
                <a:spcPts val="0"/>
              </a:spcBef>
              <a:spcAft>
                <a:spcPts val="0"/>
              </a:spcAft>
              <a:buSzPts val="1600"/>
              <a:buChar char="○"/>
            </a:pPr>
            <a:r>
              <a:rPr lang="en" sz="1600"/>
              <a:t>Accuracy</a:t>
            </a:r>
            <a:endParaRPr sz="1600"/>
          </a:p>
          <a:p>
            <a:pPr indent="-355600" lvl="0" marL="457200" rtl="0" algn="l">
              <a:lnSpc>
                <a:spcPct val="150000"/>
              </a:lnSpc>
              <a:spcBef>
                <a:spcPts val="0"/>
              </a:spcBef>
              <a:spcAft>
                <a:spcPts val="0"/>
              </a:spcAft>
              <a:buSzPts val="2000"/>
              <a:buChar char="●"/>
            </a:pPr>
            <a:r>
              <a:rPr lang="en" sz="2000"/>
              <a:t>ROC AUC Score</a:t>
            </a:r>
            <a:endParaRPr sz="2000"/>
          </a:p>
        </p:txBody>
      </p:sp>
      <p:pic>
        <p:nvPicPr>
          <p:cNvPr id="210" name="Google Shape;210;p20"/>
          <p:cNvPicPr preferRelativeResize="0"/>
          <p:nvPr/>
        </p:nvPicPr>
        <p:blipFill rotWithShape="1">
          <a:blip r:embed="rId3">
            <a:alphaModFix/>
          </a:blip>
          <a:srcRect b="0" l="0" r="0" t="0"/>
          <a:stretch/>
        </p:blipFill>
        <p:spPr>
          <a:xfrm>
            <a:off x="4742475" y="1566975"/>
            <a:ext cx="2163401" cy="599569"/>
          </a:xfrm>
          <a:prstGeom prst="rect">
            <a:avLst/>
          </a:prstGeom>
          <a:noFill/>
          <a:ln>
            <a:noFill/>
          </a:ln>
        </p:spPr>
      </p:pic>
      <p:pic>
        <p:nvPicPr>
          <p:cNvPr id="211" name="Google Shape;211;p20"/>
          <p:cNvPicPr preferRelativeResize="0"/>
          <p:nvPr/>
        </p:nvPicPr>
        <p:blipFill rotWithShape="1">
          <a:blip r:embed="rId4">
            <a:alphaModFix/>
          </a:blip>
          <a:srcRect b="0" l="0" r="0" t="0"/>
          <a:stretch/>
        </p:blipFill>
        <p:spPr>
          <a:xfrm>
            <a:off x="4742475" y="2273000"/>
            <a:ext cx="2163401" cy="599575"/>
          </a:xfrm>
          <a:prstGeom prst="rect">
            <a:avLst/>
          </a:prstGeom>
          <a:noFill/>
          <a:ln>
            <a:noFill/>
          </a:ln>
        </p:spPr>
      </p:pic>
      <p:pic>
        <p:nvPicPr>
          <p:cNvPr id="212" name="Google Shape;212;p20"/>
          <p:cNvPicPr preferRelativeResize="0"/>
          <p:nvPr/>
        </p:nvPicPr>
        <p:blipFill rotWithShape="1">
          <a:blip r:embed="rId5">
            <a:alphaModFix/>
          </a:blip>
          <a:srcRect b="0" l="0" r="0" t="0"/>
          <a:stretch/>
        </p:blipFill>
        <p:spPr>
          <a:xfrm>
            <a:off x="4742475" y="2979013"/>
            <a:ext cx="4197025" cy="599575"/>
          </a:xfrm>
          <a:prstGeom prst="rect">
            <a:avLst/>
          </a:prstGeom>
          <a:noFill/>
          <a:ln>
            <a:noFill/>
          </a:ln>
        </p:spPr>
      </p:pic>
      <p:pic>
        <p:nvPicPr>
          <p:cNvPr id="213" name="Google Shape;213;p20"/>
          <p:cNvPicPr preferRelativeResize="0"/>
          <p:nvPr/>
        </p:nvPicPr>
        <p:blipFill rotWithShape="1">
          <a:blip r:embed="rId6">
            <a:alphaModFix/>
          </a:blip>
          <a:srcRect b="0" l="0" r="0" t="0"/>
          <a:stretch/>
        </p:blipFill>
        <p:spPr>
          <a:xfrm>
            <a:off x="4742475" y="3685050"/>
            <a:ext cx="3412288" cy="599575"/>
          </a:xfrm>
          <a:prstGeom prst="rect">
            <a:avLst/>
          </a:prstGeom>
          <a:noFill/>
          <a:ln>
            <a:noFill/>
          </a:ln>
        </p:spPr>
      </p:pic>
      <p:sp>
        <p:nvSpPr>
          <p:cNvPr id="214" name="Google Shape;214;p20"/>
          <p:cNvSpPr txBox="1"/>
          <p:nvPr/>
        </p:nvSpPr>
        <p:spPr>
          <a:xfrm>
            <a:off x="387900" y="4658000"/>
            <a:ext cx="8248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Roboto"/>
                <a:ea typeface="Roboto"/>
                <a:cs typeface="Roboto"/>
                <a:sym typeface="Roboto"/>
              </a:rPr>
              <a:t>For this business problem, we will use the model which provides us higher accuracy.</a:t>
            </a:r>
            <a:endParaRPr b="1" i="0" sz="1600" u="none" cap="none" strike="noStrike">
              <a:solidFill>
                <a:srgbClr val="FFFFFF"/>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1"/>
          <p:cNvSpPr txBox="1"/>
          <p:nvPr>
            <p:ph type="title"/>
          </p:nvPr>
        </p:nvSpPr>
        <p:spPr>
          <a:xfrm>
            <a:off x="387900" y="341550"/>
            <a:ext cx="8368200" cy="686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sz="3200"/>
              <a:t>Model Performance</a:t>
            </a:r>
            <a:endParaRPr sz="3200"/>
          </a:p>
        </p:txBody>
      </p:sp>
      <p:graphicFrame>
        <p:nvGraphicFramePr>
          <p:cNvPr id="220" name="Google Shape;220;p21"/>
          <p:cNvGraphicFramePr/>
          <p:nvPr/>
        </p:nvGraphicFramePr>
        <p:xfrm>
          <a:off x="477600" y="1314850"/>
          <a:ext cx="3000000" cy="3000000"/>
        </p:xfrm>
        <a:graphic>
          <a:graphicData uri="http://schemas.openxmlformats.org/drawingml/2006/table">
            <a:tbl>
              <a:tblPr>
                <a:noFill/>
                <a:tableStyleId>{BD5B06E8-8CAB-44B3-80FC-D211294443F8}</a:tableStyleId>
              </a:tblPr>
              <a:tblGrid>
                <a:gridCol w="2508875"/>
                <a:gridCol w="1174500"/>
                <a:gridCol w="1110850"/>
                <a:gridCol w="1204775"/>
                <a:gridCol w="1135625"/>
                <a:gridCol w="1277875"/>
              </a:tblGrid>
              <a:tr h="609575">
                <a:tc>
                  <a:txBody>
                    <a:bodyPr/>
                    <a:lstStyle/>
                    <a:p>
                      <a:pPr indent="0" lvl="0" marL="0" marR="0" rtl="0" algn="l">
                        <a:lnSpc>
                          <a:spcPct val="100000"/>
                        </a:lnSpc>
                        <a:spcBef>
                          <a:spcPts val="0"/>
                        </a:spcBef>
                        <a:spcAft>
                          <a:spcPts val="0"/>
                        </a:spcAft>
                        <a:buClr>
                          <a:srgbClr val="000000"/>
                        </a:buClr>
                        <a:buSzPts val="2100"/>
                        <a:buFont typeface="Arial"/>
                        <a:buNone/>
                      </a:pPr>
                      <a:r>
                        <a:rPr b="1" lang="en" sz="2100" u="none" cap="none" strike="noStrike">
                          <a:solidFill>
                            <a:schemeClr val="dk1"/>
                          </a:solidFill>
                        </a:rPr>
                        <a:t>Model  |  Metrics</a:t>
                      </a:r>
                      <a:endParaRPr b="1" sz="23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1"/>
                          </a:solidFill>
                        </a:rPr>
                        <a:t>Precision</a:t>
                      </a:r>
                      <a:endParaRPr b="1" sz="1400" u="none" cap="none" strike="noStrike">
                        <a:solidFill>
                          <a:schemeClr val="dk1"/>
                        </a:solidFill>
                      </a:endParaRPr>
                    </a:p>
                  </a:txBody>
                  <a:tcPr marT="91425" marB="91425" marR="91425" marL="91425">
                    <a:lnL cap="flat" cmpd="sng" w="38100">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1"/>
                          </a:solidFill>
                        </a:rPr>
                        <a:t>Recall</a:t>
                      </a:r>
                      <a:endParaRPr b="1"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1"/>
                          </a:solidFill>
                        </a:rPr>
                        <a:t>F1 Score</a:t>
                      </a:r>
                      <a:endParaRPr b="1"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1"/>
                          </a:solidFill>
                        </a:rPr>
                        <a:t>Accuracy</a:t>
                      </a:r>
                      <a:endParaRPr b="1"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1"/>
                          </a:solidFill>
                        </a:rPr>
                        <a:t>Area Under Curve</a:t>
                      </a:r>
                      <a:endParaRPr b="1"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r>
              <a:tr h="3962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1"/>
                          </a:solidFill>
                        </a:rPr>
                        <a:t>Logistic Regression</a:t>
                      </a:r>
                      <a:endParaRPr b="1"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83%</a:t>
                      </a:r>
                      <a:endParaRPr sz="1400" u="none" cap="none" strike="noStrike">
                        <a:solidFill>
                          <a:schemeClr val="dk1"/>
                        </a:solidFill>
                      </a:endParaRPr>
                    </a:p>
                  </a:txBody>
                  <a:tcPr marT="91425" marB="91425" marR="91425" marL="91425">
                    <a:lnL cap="flat" cmpd="sng" w="38100">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59%</a:t>
                      </a:r>
                      <a:endParaRPr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69%</a:t>
                      </a:r>
                      <a:endParaRPr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80%</a:t>
                      </a:r>
                      <a:endParaRPr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0.760</a:t>
                      </a:r>
                      <a:endParaRPr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962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1"/>
                          </a:solidFill>
                        </a:rPr>
                        <a:t>KNN</a:t>
                      </a:r>
                      <a:endParaRPr b="1"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82%</a:t>
                      </a:r>
                      <a:endParaRPr sz="1400" u="none" cap="none" strike="noStrike">
                        <a:solidFill>
                          <a:schemeClr val="dk1"/>
                        </a:solidFill>
                      </a:endParaRPr>
                    </a:p>
                  </a:txBody>
                  <a:tcPr marT="91425" marB="91425" marR="91425" marL="91425">
                    <a:lnL cap="flat" cmpd="sng" w="38100">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66%</a:t>
                      </a:r>
                      <a:endParaRPr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38761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73%</a:t>
                      </a:r>
                      <a:endParaRPr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82%</a:t>
                      </a:r>
                      <a:endParaRPr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0.786</a:t>
                      </a:r>
                      <a:endParaRPr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962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1"/>
                          </a:solidFill>
                        </a:rPr>
                        <a:t>Random Forest</a:t>
                      </a:r>
                      <a:endParaRPr b="1"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99%</a:t>
                      </a:r>
                      <a:endParaRPr sz="1400" u="none" cap="none" strike="noStrike">
                        <a:solidFill>
                          <a:schemeClr val="dk1"/>
                        </a:solidFill>
                      </a:endParaRPr>
                    </a:p>
                  </a:txBody>
                  <a:tcPr marT="91425" marB="91425" marR="91425" marL="91425">
                    <a:lnL cap="flat" cmpd="sng" w="38100">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38761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37%</a:t>
                      </a:r>
                      <a:endParaRPr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54%</a:t>
                      </a:r>
                      <a:endParaRPr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77%</a:t>
                      </a:r>
                      <a:endParaRPr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0.684</a:t>
                      </a:r>
                      <a:endParaRPr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962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1"/>
                          </a:solidFill>
                        </a:rPr>
                        <a:t>Boosted Tree</a:t>
                      </a:r>
                      <a:endParaRPr b="1"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84%</a:t>
                      </a:r>
                      <a:endParaRPr sz="1400" u="none" cap="none" strike="noStrike">
                        <a:solidFill>
                          <a:schemeClr val="dk1"/>
                        </a:solidFill>
                      </a:endParaRPr>
                    </a:p>
                  </a:txBody>
                  <a:tcPr marT="91425" marB="91425" marR="91425" marL="91425">
                    <a:lnL cap="flat" cmpd="sng" w="38100">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62%</a:t>
                      </a:r>
                      <a:endParaRPr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71%</a:t>
                      </a:r>
                      <a:endParaRPr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82%</a:t>
                      </a:r>
                      <a:endParaRPr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0.775</a:t>
                      </a:r>
                      <a:endParaRPr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3962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1"/>
                          </a:solidFill>
                        </a:rPr>
                        <a:t>Naive Bayes</a:t>
                      </a:r>
                      <a:endParaRPr b="1"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53%</a:t>
                      </a:r>
                      <a:endParaRPr sz="1400" u="none" cap="none" strike="noStrike">
                        <a:solidFill>
                          <a:schemeClr val="dk1"/>
                        </a:solidFill>
                      </a:endParaRPr>
                    </a:p>
                  </a:txBody>
                  <a:tcPr marT="91425" marB="91425" marR="91425" marL="91425">
                    <a:lnL cap="flat" cmpd="sng" w="38100">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52%</a:t>
                      </a:r>
                      <a:endParaRPr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52%</a:t>
                      </a:r>
                      <a:endParaRPr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65%</a:t>
                      </a:r>
                      <a:endParaRPr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0.621</a:t>
                      </a:r>
                      <a:endParaRPr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43895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1"/>
                          </a:solidFill>
                        </a:rPr>
                        <a:t>Artificial Neural Network</a:t>
                      </a:r>
                      <a:endParaRPr b="1"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82%</a:t>
                      </a:r>
                      <a:endParaRPr sz="1400" u="none" cap="none" strike="noStrike">
                        <a:solidFill>
                          <a:schemeClr val="dk1"/>
                        </a:solidFill>
                      </a:endParaRPr>
                    </a:p>
                  </a:txBody>
                  <a:tcPr marT="91425" marB="91425" marR="91425" marL="91425">
                    <a:lnL cap="flat" cmpd="sng" w="38100">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67%</a:t>
                      </a:r>
                      <a:endParaRPr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74%</a:t>
                      </a:r>
                      <a:endParaRPr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38761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82%</a:t>
                      </a:r>
                      <a:endParaRPr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0.793</a:t>
                      </a:r>
                      <a:endParaRPr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38761D"/>
                    </a:solidFill>
                  </a:tcPr>
                </a:tc>
              </a:tr>
              <a:tr h="430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1"/>
                          </a:solidFill>
                        </a:rPr>
                        <a:t>Sequential Neural Network</a:t>
                      </a:r>
                      <a:endParaRPr b="1"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85%</a:t>
                      </a:r>
                      <a:endParaRPr sz="1400" u="none" cap="none" strike="noStrike">
                        <a:solidFill>
                          <a:schemeClr val="dk1"/>
                        </a:solidFill>
                      </a:endParaRPr>
                    </a:p>
                  </a:txBody>
                  <a:tcPr marT="91425" marB="91425" marR="91425" marL="91425">
                    <a:lnL cap="flat" cmpd="sng" w="38100">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65%</a:t>
                      </a:r>
                      <a:endParaRPr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74%</a:t>
                      </a:r>
                      <a:endParaRPr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38761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83%</a:t>
                      </a:r>
                      <a:endParaRPr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38761D"/>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0.790</a:t>
                      </a:r>
                      <a:endParaRPr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cxnSp>
        <p:nvCxnSpPr>
          <p:cNvPr id="221" name="Google Shape;221;p21"/>
          <p:cNvCxnSpPr/>
          <p:nvPr/>
        </p:nvCxnSpPr>
        <p:spPr>
          <a:xfrm>
            <a:off x="2688250" y="1603975"/>
            <a:ext cx="233100" cy="0"/>
          </a:xfrm>
          <a:prstGeom prst="straightConnector1">
            <a:avLst/>
          </a:prstGeom>
          <a:noFill/>
          <a:ln cap="flat" cmpd="sng" w="9525">
            <a:solidFill>
              <a:schemeClr val="dk1"/>
            </a:solidFill>
            <a:prstDash val="solid"/>
            <a:round/>
            <a:headEnd len="sm" w="sm" type="none"/>
            <a:tailEnd len="med" w="med" type="triangle"/>
          </a:ln>
        </p:spPr>
      </p:cxnSp>
      <p:cxnSp>
        <p:nvCxnSpPr>
          <p:cNvPr id="222" name="Google Shape;222;p21"/>
          <p:cNvCxnSpPr/>
          <p:nvPr/>
        </p:nvCxnSpPr>
        <p:spPr>
          <a:xfrm>
            <a:off x="887125" y="1738400"/>
            <a:ext cx="0" cy="152400"/>
          </a:xfrm>
          <a:prstGeom prst="straightConnector1">
            <a:avLst/>
          </a:prstGeom>
          <a:noFill/>
          <a:ln cap="flat" cmpd="sng" w="9525">
            <a:solidFill>
              <a:schemeClr val="dk1"/>
            </a:solidFill>
            <a:prstDash val="solid"/>
            <a:round/>
            <a:headEnd len="sm" w="sm"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2"/>
          <p:cNvSpPr txBox="1"/>
          <p:nvPr>
            <p:ph type="title"/>
          </p:nvPr>
        </p:nvSpPr>
        <p:spPr>
          <a:xfrm>
            <a:off x="387900" y="19857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sz="3200"/>
              <a:t>Confusion Matrix</a:t>
            </a:r>
            <a:endParaRPr sz="3200"/>
          </a:p>
        </p:txBody>
      </p:sp>
      <p:pic>
        <p:nvPicPr>
          <p:cNvPr id="228" name="Google Shape;228;p22"/>
          <p:cNvPicPr preferRelativeResize="0"/>
          <p:nvPr/>
        </p:nvPicPr>
        <p:blipFill rotWithShape="1">
          <a:blip r:embed="rId3">
            <a:alphaModFix/>
          </a:blip>
          <a:srcRect b="0" l="0" r="0" t="0"/>
          <a:stretch/>
        </p:blipFill>
        <p:spPr>
          <a:xfrm>
            <a:off x="387900" y="1488113"/>
            <a:ext cx="4184099" cy="2167275"/>
          </a:xfrm>
          <a:prstGeom prst="rect">
            <a:avLst/>
          </a:prstGeom>
          <a:noFill/>
          <a:ln>
            <a:noFill/>
          </a:ln>
        </p:spPr>
      </p:pic>
      <p:graphicFrame>
        <p:nvGraphicFramePr>
          <p:cNvPr id="229" name="Google Shape;229;p22"/>
          <p:cNvGraphicFramePr/>
          <p:nvPr/>
        </p:nvGraphicFramePr>
        <p:xfrm>
          <a:off x="4944900" y="1425900"/>
          <a:ext cx="3000000" cy="3000000"/>
        </p:xfrm>
        <a:graphic>
          <a:graphicData uri="http://schemas.openxmlformats.org/drawingml/2006/table">
            <a:tbl>
              <a:tblPr>
                <a:noFill/>
                <a:tableStyleId>{BD5B06E8-8CAB-44B3-80FC-D211294443F8}</a:tableStyleId>
              </a:tblPr>
              <a:tblGrid>
                <a:gridCol w="1411600"/>
                <a:gridCol w="1396600"/>
                <a:gridCol w="1268500"/>
              </a:tblGrid>
              <a:tr h="688175">
                <a:tc>
                  <a:txBody>
                    <a:bodyPr/>
                    <a:lstStyle/>
                    <a:p>
                      <a:pPr indent="0" lvl="0" marL="0" marR="0" rtl="0" algn="ctr">
                        <a:lnSpc>
                          <a:spcPct val="100000"/>
                        </a:lnSpc>
                        <a:spcBef>
                          <a:spcPts val="0"/>
                        </a:spcBef>
                        <a:spcAft>
                          <a:spcPts val="0"/>
                        </a:spcAft>
                        <a:buClr>
                          <a:srgbClr val="000000"/>
                        </a:buClr>
                        <a:buSzPts val="1800"/>
                        <a:buFont typeface="Arial"/>
                        <a:buNone/>
                      </a:pPr>
                      <a:r>
                        <a:t/>
                      </a:r>
                      <a:endParaRPr sz="1800" u="none" cap="none" strike="noStrike">
                        <a:solidFill>
                          <a:schemeClr val="dk1"/>
                        </a:solidFill>
                      </a:endParaRPr>
                    </a:p>
                  </a:txBody>
                  <a:tcPr marT="91425" marB="91425" marR="91425" marL="91425">
                    <a:lnL cap="flat" cmpd="sng" w="9525">
                      <a:solidFill>
                        <a:schemeClr val="lt1"/>
                      </a:solidFill>
                      <a:prstDash val="solid"/>
                      <a:round/>
                      <a:headEnd len="sm" w="sm" type="none"/>
                      <a:tailEnd len="sm" w="sm" type="none"/>
                    </a:lnL>
                    <a:lnR cap="flat" cmpd="sng" w="38100">
                      <a:solidFill>
                        <a:srgbClr val="B7B7B7"/>
                      </a:solidFill>
                      <a:prstDash val="solid"/>
                      <a:round/>
                      <a:headEnd len="sm" w="sm" type="none"/>
                      <a:tailEnd len="sm" w="sm" type="none"/>
                    </a:lnR>
                    <a:lnT cap="flat" cmpd="sng" w="9525">
                      <a:solidFill>
                        <a:schemeClr val="lt1"/>
                      </a:solidFill>
                      <a:prstDash val="solid"/>
                      <a:round/>
                      <a:headEnd len="sm" w="sm" type="none"/>
                      <a:tailEnd len="sm" w="sm" type="none"/>
                    </a:lnT>
                    <a:lnB cap="flat" cmpd="sng" w="2857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solidFill>
                            <a:schemeClr val="dk1"/>
                          </a:solidFill>
                        </a:rPr>
                        <a:t>Predicted</a:t>
                      </a:r>
                      <a:endParaRPr b="1" sz="1800" u="none" cap="none" strike="noStrike">
                        <a:solidFill>
                          <a:schemeClr val="dk1"/>
                        </a:solidFill>
                      </a:endParaRPr>
                    </a:p>
                    <a:p>
                      <a:pPr indent="0" lvl="0" marL="0" marR="0" rtl="0" algn="ctr">
                        <a:lnSpc>
                          <a:spcPct val="100000"/>
                        </a:lnSpc>
                        <a:spcBef>
                          <a:spcPts val="0"/>
                        </a:spcBef>
                        <a:spcAft>
                          <a:spcPts val="0"/>
                        </a:spcAft>
                        <a:buClr>
                          <a:srgbClr val="000000"/>
                        </a:buClr>
                        <a:buSzPts val="1800"/>
                        <a:buFont typeface="Arial"/>
                        <a:buNone/>
                      </a:pPr>
                      <a:r>
                        <a:rPr b="1" lang="en" sz="1800" u="none" cap="none" strike="noStrike">
                          <a:solidFill>
                            <a:schemeClr val="dk1"/>
                          </a:solidFill>
                        </a:rPr>
                        <a:t>0</a:t>
                      </a:r>
                      <a:endParaRPr b="1" sz="1800" u="none" cap="none" strike="noStrike">
                        <a:solidFill>
                          <a:schemeClr val="dk1"/>
                        </a:solidFill>
                      </a:endParaRPr>
                    </a:p>
                  </a:txBody>
                  <a:tcPr marT="91425" marB="91425" marR="91425" marL="91425">
                    <a:lnL cap="flat" cmpd="sng" w="38100">
                      <a:solidFill>
                        <a:srgbClr val="B7B7B7"/>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solidFill>
                            <a:schemeClr val="dk1"/>
                          </a:solidFill>
                        </a:rPr>
                        <a:t>Predicted</a:t>
                      </a:r>
                      <a:endParaRPr b="1" sz="1800" u="none" cap="none" strike="noStrike">
                        <a:solidFill>
                          <a:schemeClr val="dk1"/>
                        </a:solidFill>
                      </a:endParaRPr>
                    </a:p>
                    <a:p>
                      <a:pPr indent="0" lvl="0" marL="0" marR="0" rtl="0" algn="ctr">
                        <a:lnSpc>
                          <a:spcPct val="100000"/>
                        </a:lnSpc>
                        <a:spcBef>
                          <a:spcPts val="0"/>
                        </a:spcBef>
                        <a:spcAft>
                          <a:spcPts val="0"/>
                        </a:spcAft>
                        <a:buClr>
                          <a:srgbClr val="000000"/>
                        </a:buClr>
                        <a:buSzPts val="1800"/>
                        <a:buFont typeface="Arial"/>
                        <a:buNone/>
                      </a:pPr>
                      <a:r>
                        <a:rPr b="1" lang="en" sz="1800" u="none" cap="none" strike="noStrike">
                          <a:solidFill>
                            <a:schemeClr val="dk1"/>
                          </a:solidFill>
                        </a:rPr>
                        <a:t>1</a:t>
                      </a:r>
                      <a:endParaRPr b="1" sz="1800" u="none" cap="none" strike="noStrike">
                        <a:solidFill>
                          <a:schemeClr val="dk1"/>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688175">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solidFill>
                            <a:schemeClr val="dk1"/>
                          </a:solidFill>
                        </a:rPr>
                        <a:t>Actual</a:t>
                      </a:r>
                      <a:endParaRPr b="1" sz="1800" u="none" cap="none" strike="noStrike">
                        <a:solidFill>
                          <a:schemeClr val="dk1"/>
                        </a:solidFill>
                      </a:endParaRPr>
                    </a:p>
                    <a:p>
                      <a:pPr indent="0" lvl="0" marL="0" marR="0" rtl="0" algn="ctr">
                        <a:lnSpc>
                          <a:spcPct val="100000"/>
                        </a:lnSpc>
                        <a:spcBef>
                          <a:spcPts val="0"/>
                        </a:spcBef>
                        <a:spcAft>
                          <a:spcPts val="0"/>
                        </a:spcAft>
                        <a:buClr>
                          <a:srgbClr val="000000"/>
                        </a:buClr>
                        <a:buSzPts val="1800"/>
                        <a:buFont typeface="Arial"/>
                        <a:buNone/>
                      </a:pPr>
                      <a:r>
                        <a:rPr b="1" lang="en" sz="1800" u="none" cap="none" strike="noStrike">
                          <a:solidFill>
                            <a:schemeClr val="dk1"/>
                          </a:solidFill>
                        </a:rPr>
                        <a:t>0</a:t>
                      </a:r>
                      <a:endParaRPr b="1" sz="1800" u="none" cap="none" strike="noStrike">
                        <a:solidFill>
                          <a:schemeClr val="dk1"/>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28575">
                      <a:solidFill>
                        <a:srgbClr val="B7B7B7"/>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solidFill>
                            <a:schemeClr val="dk1"/>
                          </a:solidFill>
                        </a:rPr>
                        <a:t>20945</a:t>
                      </a:r>
                      <a:endParaRPr sz="1800" u="none" cap="none" strike="noStrike">
                        <a:solidFill>
                          <a:schemeClr val="dk1"/>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solidFill>
                            <a:schemeClr val="dk1"/>
                          </a:solidFill>
                        </a:rPr>
                        <a:t>1579</a:t>
                      </a:r>
                      <a:endParaRPr sz="1800" u="none" cap="none" strike="noStrike">
                        <a:solidFill>
                          <a:schemeClr val="dk1"/>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688175">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solidFill>
                            <a:schemeClr val="dk1"/>
                          </a:solidFill>
                        </a:rPr>
                        <a:t>Actual</a:t>
                      </a:r>
                      <a:endParaRPr b="1" sz="1800" u="none" cap="none" strike="noStrike">
                        <a:solidFill>
                          <a:schemeClr val="dk1"/>
                        </a:solidFill>
                      </a:endParaRPr>
                    </a:p>
                    <a:p>
                      <a:pPr indent="0" lvl="0" marL="0" marR="0" rtl="0" algn="ctr">
                        <a:lnSpc>
                          <a:spcPct val="100000"/>
                        </a:lnSpc>
                        <a:spcBef>
                          <a:spcPts val="0"/>
                        </a:spcBef>
                        <a:spcAft>
                          <a:spcPts val="0"/>
                        </a:spcAft>
                        <a:buClr>
                          <a:srgbClr val="000000"/>
                        </a:buClr>
                        <a:buSzPts val="1800"/>
                        <a:buFont typeface="Arial"/>
                        <a:buNone/>
                      </a:pPr>
                      <a:r>
                        <a:rPr b="1" lang="en" sz="1800" u="none" cap="none" strike="noStrike">
                          <a:solidFill>
                            <a:schemeClr val="dk1"/>
                          </a:solidFill>
                        </a:rPr>
                        <a:t>1</a:t>
                      </a:r>
                      <a:endParaRPr b="1" sz="1800" u="none" cap="none" strike="noStrike">
                        <a:solidFill>
                          <a:schemeClr val="dk1"/>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solidFill>
                            <a:schemeClr val="dk1"/>
                          </a:solidFill>
                        </a:rPr>
                        <a:t>4629</a:t>
                      </a:r>
                      <a:endParaRPr sz="1800" u="none" cap="none" strike="noStrike">
                        <a:solidFill>
                          <a:schemeClr val="dk1"/>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 sz="1800" u="none" cap="none" strike="noStrike">
                          <a:solidFill>
                            <a:schemeClr val="dk1"/>
                          </a:solidFill>
                        </a:rPr>
                        <a:t>8664</a:t>
                      </a:r>
                      <a:endParaRPr sz="1800" u="none" cap="none" strike="noStrike">
                        <a:solidFill>
                          <a:schemeClr val="dk1"/>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
        <p:nvSpPr>
          <p:cNvPr id="230" name="Google Shape;230;p22"/>
          <p:cNvSpPr txBox="1"/>
          <p:nvPr/>
        </p:nvSpPr>
        <p:spPr>
          <a:xfrm>
            <a:off x="4944900" y="933288"/>
            <a:ext cx="40767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Roboto"/>
                <a:ea typeface="Roboto"/>
                <a:cs typeface="Roboto"/>
                <a:sym typeface="Roboto"/>
              </a:rPr>
              <a:t>Sequential Neural Network</a:t>
            </a:r>
            <a:endParaRPr b="0" i="0" sz="2000" u="none" cap="none" strike="noStrike">
              <a:solidFill>
                <a:schemeClr val="dk1"/>
              </a:solidFill>
              <a:latin typeface="Roboto"/>
              <a:ea typeface="Roboto"/>
              <a:cs typeface="Roboto"/>
              <a:sym typeface="Roboto"/>
            </a:endParaRPr>
          </a:p>
        </p:txBody>
      </p:sp>
      <p:graphicFrame>
        <p:nvGraphicFramePr>
          <p:cNvPr id="231" name="Google Shape;231;p22"/>
          <p:cNvGraphicFramePr/>
          <p:nvPr/>
        </p:nvGraphicFramePr>
        <p:xfrm>
          <a:off x="387900" y="4540575"/>
          <a:ext cx="3000000" cy="3000000"/>
        </p:xfrm>
        <a:graphic>
          <a:graphicData uri="http://schemas.openxmlformats.org/drawingml/2006/table">
            <a:tbl>
              <a:tblPr>
                <a:noFill/>
                <a:tableStyleId>{BD5B06E8-8CAB-44B3-80FC-D211294443F8}</a:tableStyleId>
              </a:tblPr>
              <a:tblGrid>
                <a:gridCol w="1174500"/>
                <a:gridCol w="1110850"/>
                <a:gridCol w="1204775"/>
                <a:gridCol w="1135625"/>
                <a:gridCol w="1277875"/>
              </a:tblGrid>
              <a:tr h="430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85%</a:t>
                      </a:r>
                      <a:endParaRPr sz="1400" u="none" cap="none" strike="noStrike">
                        <a:solidFill>
                          <a:schemeClr val="dk1"/>
                        </a:solidFill>
                      </a:endParaRPr>
                    </a:p>
                  </a:txBody>
                  <a:tcPr marT="91425" marB="91425" marR="91425" marL="91425">
                    <a:lnL cap="flat" cmpd="sng" w="38100">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65%</a:t>
                      </a:r>
                      <a:endParaRPr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74%</a:t>
                      </a:r>
                      <a:endParaRPr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83%</a:t>
                      </a:r>
                      <a:endParaRPr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rPr>
                        <a:t>0.790</a:t>
                      </a:r>
                      <a:endParaRPr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graphicFrame>
        <p:nvGraphicFramePr>
          <p:cNvPr id="232" name="Google Shape;232;p22"/>
          <p:cNvGraphicFramePr/>
          <p:nvPr/>
        </p:nvGraphicFramePr>
        <p:xfrm>
          <a:off x="387900" y="3931000"/>
          <a:ext cx="3000000" cy="3000000"/>
        </p:xfrm>
        <a:graphic>
          <a:graphicData uri="http://schemas.openxmlformats.org/drawingml/2006/table">
            <a:tbl>
              <a:tblPr>
                <a:noFill/>
                <a:tableStyleId>{BD5B06E8-8CAB-44B3-80FC-D211294443F8}</a:tableStyleId>
              </a:tblPr>
              <a:tblGrid>
                <a:gridCol w="1174500"/>
                <a:gridCol w="1110850"/>
                <a:gridCol w="1204775"/>
                <a:gridCol w="1135625"/>
                <a:gridCol w="1277875"/>
              </a:tblGrid>
              <a:tr h="60957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1"/>
                          </a:solidFill>
                        </a:rPr>
                        <a:t>Precision</a:t>
                      </a:r>
                      <a:endParaRPr b="1" sz="1400" u="none" cap="none" strike="noStrike">
                        <a:solidFill>
                          <a:schemeClr val="dk1"/>
                        </a:solidFill>
                      </a:endParaRPr>
                    </a:p>
                  </a:txBody>
                  <a:tcPr marT="91425" marB="91425" marR="91425" marL="91425">
                    <a:lnL cap="flat" cmpd="sng" w="38100">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1"/>
                          </a:solidFill>
                        </a:rPr>
                        <a:t>Recall</a:t>
                      </a:r>
                      <a:endParaRPr b="1"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1"/>
                          </a:solidFill>
                        </a:rPr>
                        <a:t>F1 Score</a:t>
                      </a:r>
                      <a:endParaRPr b="1"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1"/>
                          </a:solidFill>
                        </a:rPr>
                        <a:t>Accuracy</a:t>
                      </a:r>
                      <a:endParaRPr b="1"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chemeClr val="dk1"/>
                          </a:solidFill>
                        </a:rPr>
                        <a:t>Area Under Curve</a:t>
                      </a:r>
                      <a:endParaRPr b="1" sz="1400" u="none" cap="none" strike="noStrike">
                        <a:solidFill>
                          <a:schemeClr val="dk1"/>
                        </a:solidFill>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3"/>
          <p:cNvSpPr txBox="1"/>
          <p:nvPr>
            <p:ph type="title"/>
          </p:nvPr>
        </p:nvSpPr>
        <p:spPr>
          <a:xfrm>
            <a:off x="480750" y="1764950"/>
            <a:ext cx="8222100" cy="907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t>Insights From Modeling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5"/>
          <p:cNvSpPr txBox="1"/>
          <p:nvPr>
            <p:ph type="title"/>
          </p:nvPr>
        </p:nvSpPr>
        <p:spPr>
          <a:xfrm>
            <a:off x="387900" y="0"/>
            <a:ext cx="3948900" cy="117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sz="3500"/>
              <a:t>Bookings</a:t>
            </a:r>
            <a:endParaRPr sz="3500"/>
          </a:p>
        </p:txBody>
      </p:sp>
      <p:sp>
        <p:nvSpPr>
          <p:cNvPr id="243" name="Google Shape;243;p25"/>
          <p:cNvSpPr txBox="1"/>
          <p:nvPr>
            <p:ph idx="1" type="body"/>
          </p:nvPr>
        </p:nvSpPr>
        <p:spPr>
          <a:xfrm>
            <a:off x="387900" y="1551325"/>
            <a:ext cx="4228800" cy="3213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Resort hotels have less bookings compared to the city hotels</a:t>
            </a:r>
            <a:endParaRPr sz="1400"/>
          </a:p>
          <a:p>
            <a:pPr indent="0" lvl="0" marL="45720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Char char="●"/>
            </a:pPr>
            <a:r>
              <a:rPr lang="en" sz="1400"/>
              <a:t>Resort hotels can focus more on marketing in order to increase bookings in off-season months</a:t>
            </a:r>
            <a:endParaRPr sz="1400"/>
          </a:p>
          <a:p>
            <a:pPr indent="0" lvl="0" marL="45720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Char char="●"/>
            </a:pPr>
            <a:r>
              <a:rPr lang="en" sz="1400"/>
              <a:t>City hotels on average are more expensive across room types then resort hotels.</a:t>
            </a:r>
            <a:endParaRPr sz="1400"/>
          </a:p>
          <a:p>
            <a:pPr indent="0" lvl="0" marL="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Char char="●"/>
            </a:pPr>
            <a:r>
              <a:rPr lang="en" sz="1400"/>
              <a:t>City hotels can </a:t>
            </a:r>
            <a:r>
              <a:rPr lang="en" sz="1400"/>
              <a:t>provide price discounts in off-seasons to compete with resort hotels.</a:t>
            </a:r>
            <a:endParaRPr sz="1400"/>
          </a:p>
        </p:txBody>
      </p:sp>
      <p:pic>
        <p:nvPicPr>
          <p:cNvPr id="244" name="Google Shape;244;p25"/>
          <p:cNvPicPr preferRelativeResize="0"/>
          <p:nvPr/>
        </p:nvPicPr>
        <p:blipFill>
          <a:blip r:embed="rId3">
            <a:alphaModFix/>
          </a:blip>
          <a:stretch>
            <a:fillRect/>
          </a:stretch>
        </p:blipFill>
        <p:spPr>
          <a:xfrm>
            <a:off x="5078675" y="0"/>
            <a:ext cx="4065325" cy="2498900"/>
          </a:xfrm>
          <a:prstGeom prst="rect">
            <a:avLst/>
          </a:prstGeom>
          <a:noFill/>
          <a:ln>
            <a:noFill/>
          </a:ln>
        </p:spPr>
      </p:pic>
      <p:pic>
        <p:nvPicPr>
          <p:cNvPr id="245" name="Google Shape;245;p25"/>
          <p:cNvPicPr preferRelativeResize="0"/>
          <p:nvPr/>
        </p:nvPicPr>
        <p:blipFill>
          <a:blip r:embed="rId4">
            <a:alphaModFix/>
          </a:blip>
          <a:stretch>
            <a:fillRect/>
          </a:stretch>
        </p:blipFill>
        <p:spPr>
          <a:xfrm>
            <a:off x="5078675" y="2571750"/>
            <a:ext cx="4065326" cy="2571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d35bd19fb0_1_1"/>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Market Segments</a:t>
            </a:r>
            <a:endParaRPr/>
          </a:p>
        </p:txBody>
      </p:sp>
      <p:sp>
        <p:nvSpPr>
          <p:cNvPr id="251" name="Google Shape;251;gd35bd19fb0_1_1"/>
          <p:cNvSpPr txBox="1"/>
          <p:nvPr>
            <p:ph idx="1" type="body"/>
          </p:nvPr>
        </p:nvSpPr>
        <p:spPr>
          <a:xfrm>
            <a:off x="-76050" y="1549200"/>
            <a:ext cx="4274400" cy="32979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sz="1300"/>
              <a:t>Group bookings had disproportionately higher cancellation rates.</a:t>
            </a:r>
            <a:endParaRPr sz="1300"/>
          </a:p>
          <a:p>
            <a:pPr indent="-311150" lvl="0" marL="457200" rtl="0" algn="l">
              <a:lnSpc>
                <a:spcPct val="150000"/>
              </a:lnSpc>
              <a:spcBef>
                <a:spcPts val="0"/>
              </a:spcBef>
              <a:spcAft>
                <a:spcPts val="0"/>
              </a:spcAft>
              <a:buSzPts val="1300"/>
              <a:buChar char="●"/>
            </a:pPr>
            <a:r>
              <a:rPr lang="en" sz="1300"/>
              <a:t>Booking through Travel Agent and Tour Operation also saw higher rate of cancellation</a:t>
            </a:r>
            <a:endParaRPr sz="1300"/>
          </a:p>
          <a:p>
            <a:pPr indent="-311150" lvl="0" marL="457200" rtl="0" algn="l">
              <a:lnSpc>
                <a:spcPct val="150000"/>
              </a:lnSpc>
              <a:spcBef>
                <a:spcPts val="0"/>
              </a:spcBef>
              <a:spcAft>
                <a:spcPts val="0"/>
              </a:spcAft>
              <a:buSzPts val="1300"/>
              <a:buChar char="●"/>
            </a:pPr>
            <a:r>
              <a:rPr lang="en" sz="1300"/>
              <a:t>Booking directly through the hotels, and part of corporate events saw smaller proportion of cancellations.</a:t>
            </a:r>
            <a:endParaRPr sz="1300"/>
          </a:p>
          <a:p>
            <a:pPr indent="-311150" lvl="0" marL="457200" rtl="0" algn="l">
              <a:lnSpc>
                <a:spcPct val="150000"/>
              </a:lnSpc>
              <a:spcBef>
                <a:spcPts val="0"/>
              </a:spcBef>
              <a:spcAft>
                <a:spcPts val="0"/>
              </a:spcAft>
              <a:buSzPts val="1300"/>
              <a:buChar char="●"/>
            </a:pPr>
            <a:r>
              <a:rPr lang="en" sz="1300"/>
              <a:t>Hotels can promote to make individual bookings more likely than through agencies.</a:t>
            </a:r>
            <a:endParaRPr sz="1300"/>
          </a:p>
        </p:txBody>
      </p:sp>
      <p:pic>
        <p:nvPicPr>
          <p:cNvPr id="252" name="Google Shape;252;gd35bd19fb0_1_1"/>
          <p:cNvPicPr preferRelativeResize="0"/>
          <p:nvPr/>
        </p:nvPicPr>
        <p:blipFill>
          <a:blip r:embed="rId3">
            <a:alphaModFix/>
          </a:blip>
          <a:stretch>
            <a:fillRect/>
          </a:stretch>
        </p:blipFill>
        <p:spPr>
          <a:xfrm>
            <a:off x="4198200" y="593125"/>
            <a:ext cx="4945801" cy="42538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56" name="Shape 256"/>
        <p:cNvGrpSpPr/>
        <p:nvPr/>
      </p:nvGrpSpPr>
      <p:grpSpPr>
        <a:xfrm>
          <a:off x="0" y="0"/>
          <a:ext cx="0" cy="0"/>
          <a:chOff x="0" y="0"/>
          <a:chExt cx="0" cy="0"/>
        </a:xfrm>
      </p:grpSpPr>
      <p:sp>
        <p:nvSpPr>
          <p:cNvPr id="257" name="Google Shape;257;gd43bf0545b_0_0"/>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Deposit Type</a:t>
            </a:r>
            <a:endParaRPr>
              <a:solidFill>
                <a:srgbClr val="000000"/>
              </a:solidFill>
            </a:endParaRPr>
          </a:p>
        </p:txBody>
      </p:sp>
      <p:sp>
        <p:nvSpPr>
          <p:cNvPr id="258" name="Google Shape;258;gd43bf0545b_0_0"/>
          <p:cNvSpPr txBox="1"/>
          <p:nvPr>
            <p:ph idx="1" type="body"/>
          </p:nvPr>
        </p:nvSpPr>
        <p:spPr>
          <a:xfrm>
            <a:off x="41550" y="1493150"/>
            <a:ext cx="3500700" cy="3152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000000"/>
                </a:solidFill>
              </a:rPr>
              <a:t>Non-Refundable deposits were classified as customers who paid full cost of room in advance.</a:t>
            </a:r>
            <a:endParaRPr sz="1400">
              <a:solidFill>
                <a:srgbClr val="000000"/>
              </a:solidFill>
            </a:endParaRPr>
          </a:p>
          <a:p>
            <a:pPr indent="0" lvl="0" marL="0" rtl="0" algn="l">
              <a:lnSpc>
                <a:spcPct val="115000"/>
              </a:lnSpc>
              <a:spcBef>
                <a:spcPts val="0"/>
              </a:spcBef>
              <a:spcAft>
                <a:spcPts val="0"/>
              </a:spcAft>
              <a:buNone/>
            </a:pPr>
            <a:r>
              <a:t/>
            </a:r>
            <a:endParaRPr sz="1400">
              <a:solidFill>
                <a:srgbClr val="000000"/>
              </a:solidFill>
            </a:endParaRPr>
          </a:p>
          <a:p>
            <a:pPr indent="-317500" lvl="0" marL="457200" rtl="0" algn="l">
              <a:lnSpc>
                <a:spcPct val="115000"/>
              </a:lnSpc>
              <a:spcBef>
                <a:spcPts val="0"/>
              </a:spcBef>
              <a:spcAft>
                <a:spcPts val="0"/>
              </a:spcAft>
              <a:buClr>
                <a:srgbClr val="000000"/>
              </a:buClr>
              <a:buSzPts val="1400"/>
              <a:buChar char="●"/>
            </a:pPr>
            <a:r>
              <a:rPr lang="en" sz="1400">
                <a:solidFill>
                  <a:srgbClr val="000000"/>
                </a:solidFill>
              </a:rPr>
              <a:t>These customers were less likely to cancel their booking.</a:t>
            </a:r>
            <a:endParaRPr sz="1400">
              <a:solidFill>
                <a:srgbClr val="000000"/>
              </a:solidFill>
            </a:endParaRPr>
          </a:p>
          <a:p>
            <a:pPr indent="0" lvl="0" marL="457200" rtl="0" algn="l">
              <a:lnSpc>
                <a:spcPct val="115000"/>
              </a:lnSpc>
              <a:spcBef>
                <a:spcPts val="0"/>
              </a:spcBef>
              <a:spcAft>
                <a:spcPts val="0"/>
              </a:spcAft>
              <a:buNone/>
            </a:pPr>
            <a:r>
              <a:t/>
            </a:r>
            <a:endParaRPr sz="1400">
              <a:solidFill>
                <a:srgbClr val="000000"/>
              </a:solidFill>
            </a:endParaRPr>
          </a:p>
          <a:p>
            <a:pPr indent="0" lvl="0" marL="0" rtl="0" algn="l">
              <a:lnSpc>
                <a:spcPct val="115000"/>
              </a:lnSpc>
              <a:spcBef>
                <a:spcPts val="0"/>
              </a:spcBef>
              <a:spcAft>
                <a:spcPts val="0"/>
              </a:spcAft>
              <a:buNone/>
            </a:pPr>
            <a:r>
              <a:rPr lang="en" sz="1400">
                <a:solidFill>
                  <a:srgbClr val="000000"/>
                </a:solidFill>
              </a:rPr>
              <a:t>Customers who had the option not to put down a deposit, or make a partial deposit, were more likely to cancel their bookings.</a:t>
            </a:r>
            <a:endParaRPr sz="1400">
              <a:solidFill>
                <a:srgbClr val="000000"/>
              </a:solidFill>
            </a:endParaRPr>
          </a:p>
          <a:p>
            <a:pPr indent="0" lvl="0" marL="0" rtl="0" algn="l">
              <a:lnSpc>
                <a:spcPct val="115000"/>
              </a:lnSpc>
              <a:spcBef>
                <a:spcPts val="0"/>
              </a:spcBef>
              <a:spcAft>
                <a:spcPts val="0"/>
              </a:spcAft>
              <a:buNone/>
            </a:pPr>
            <a:r>
              <a:t/>
            </a:r>
            <a:endParaRPr sz="1400">
              <a:solidFill>
                <a:srgbClr val="000000"/>
              </a:solidFill>
            </a:endParaRPr>
          </a:p>
        </p:txBody>
      </p:sp>
      <p:pic>
        <p:nvPicPr>
          <p:cNvPr id="259" name="Google Shape;259;gd43bf0545b_0_0"/>
          <p:cNvPicPr preferRelativeResize="0"/>
          <p:nvPr/>
        </p:nvPicPr>
        <p:blipFill>
          <a:blip r:embed="rId3">
            <a:alphaModFix amt="96000"/>
          </a:blip>
          <a:stretch>
            <a:fillRect/>
          </a:stretch>
        </p:blipFill>
        <p:spPr>
          <a:xfrm>
            <a:off x="3500700" y="607550"/>
            <a:ext cx="5643299" cy="4037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6"/>
          <p:cNvSpPr txBox="1"/>
          <p:nvPr>
            <p:ph type="title"/>
          </p:nvPr>
        </p:nvSpPr>
        <p:spPr>
          <a:xfrm>
            <a:off x="480750" y="1764950"/>
            <a:ext cx="8222100" cy="907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t>Outline of Next Steps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d43bf0545b_0_6"/>
          <p:cNvSpPr/>
          <p:nvPr/>
        </p:nvSpPr>
        <p:spPr>
          <a:xfrm rot="-2073977">
            <a:off x="3819486" y="2071327"/>
            <a:ext cx="1256876" cy="1252473"/>
          </a:xfrm>
          <a:prstGeom prst="ellipse">
            <a:avLst/>
          </a:prstGeom>
          <a:solidFill>
            <a:srgbClr val="A1C3FA"/>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nvGrpSpPr>
          <p:cNvPr id="270" name="Google Shape;270;gd43bf0545b_0_6"/>
          <p:cNvGrpSpPr/>
          <p:nvPr/>
        </p:nvGrpSpPr>
        <p:grpSpPr>
          <a:xfrm>
            <a:off x="1978655" y="1406642"/>
            <a:ext cx="2289197" cy="2073664"/>
            <a:chOff x="1978637" y="1202068"/>
            <a:chExt cx="2407147" cy="2190413"/>
          </a:xfrm>
        </p:grpSpPr>
        <p:sp>
          <p:nvSpPr>
            <p:cNvPr id="271" name="Google Shape;271;gd43bf0545b_0_6"/>
            <p:cNvSpPr/>
            <p:nvPr/>
          </p:nvSpPr>
          <p:spPr>
            <a:xfrm rot="-2081187">
              <a:off x="2278971" y="1519484"/>
              <a:ext cx="1601327" cy="1555582"/>
            </a:xfrm>
            <a:custGeom>
              <a:rect b="b" l="l" r="r" t="t"/>
              <a:pathLst>
                <a:path extrusionOk="0" h="240" w="246">
                  <a:moveTo>
                    <a:pt x="246" y="29"/>
                  </a:moveTo>
                  <a:cubicBezTo>
                    <a:pt x="241" y="19"/>
                    <a:pt x="235" y="9"/>
                    <a:pt x="228" y="0"/>
                  </a:cubicBezTo>
                  <a:cubicBezTo>
                    <a:pt x="111" y="25"/>
                    <a:pt x="19" y="120"/>
                    <a:pt x="0" y="240"/>
                  </a:cubicBezTo>
                  <a:cubicBezTo>
                    <a:pt x="11" y="237"/>
                    <a:pt x="22" y="234"/>
                    <a:pt x="34" y="232"/>
                  </a:cubicBezTo>
                  <a:cubicBezTo>
                    <a:pt x="56" y="128"/>
                    <a:pt x="140" y="46"/>
                    <a:pt x="246" y="29"/>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d43bf0545b_0_6"/>
            <p:cNvSpPr/>
            <p:nvPr/>
          </p:nvSpPr>
          <p:spPr>
            <a:xfrm rot="-2081188">
              <a:off x="2605674" y="1601249"/>
              <a:ext cx="1541190" cy="1320966"/>
            </a:xfrm>
            <a:custGeom>
              <a:rect b="b" l="l" r="r" t="t"/>
              <a:pathLst>
                <a:path extrusionOk="0" h="213" w="248">
                  <a:moveTo>
                    <a:pt x="142" y="213"/>
                  </a:moveTo>
                  <a:cubicBezTo>
                    <a:pt x="152" y="188"/>
                    <a:pt x="170" y="167"/>
                    <a:pt x="194" y="153"/>
                  </a:cubicBezTo>
                  <a:cubicBezTo>
                    <a:pt x="211" y="143"/>
                    <a:pt x="230" y="137"/>
                    <a:pt x="248" y="136"/>
                  </a:cubicBezTo>
                  <a:cubicBezTo>
                    <a:pt x="247" y="87"/>
                    <a:pt x="234" y="41"/>
                    <a:pt x="212" y="0"/>
                  </a:cubicBezTo>
                  <a:cubicBezTo>
                    <a:pt x="106" y="17"/>
                    <a:pt x="22" y="99"/>
                    <a:pt x="0" y="203"/>
                  </a:cubicBezTo>
                  <a:cubicBezTo>
                    <a:pt x="46" y="195"/>
                    <a:pt x="95" y="198"/>
                    <a:pt x="142" y="213"/>
                  </a:cubicBezTo>
                  <a:close/>
                </a:path>
              </a:pathLst>
            </a:custGeom>
            <a:solidFill>
              <a:srgbClr val="0C58D3"/>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gd43bf0545b_0_6"/>
            <p:cNvSpPr txBox="1"/>
            <p:nvPr/>
          </p:nvSpPr>
          <p:spPr>
            <a:xfrm rot="-4432199">
              <a:off x="2798390" y="1964894"/>
              <a:ext cx="1304451" cy="562537"/>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Seasonal Rate</a:t>
              </a:r>
              <a:endParaRPr sz="1300">
                <a:solidFill>
                  <a:srgbClr val="FFFFFF"/>
                </a:solidFill>
                <a:latin typeface="Roboto"/>
                <a:ea typeface="Roboto"/>
                <a:cs typeface="Roboto"/>
                <a:sym typeface="Roboto"/>
              </a:endParaRPr>
            </a:p>
          </p:txBody>
        </p:sp>
      </p:grpSp>
      <p:grpSp>
        <p:nvGrpSpPr>
          <p:cNvPr id="274" name="Google Shape;274;gd43bf0545b_0_6"/>
          <p:cNvGrpSpPr/>
          <p:nvPr/>
        </p:nvGrpSpPr>
        <p:grpSpPr>
          <a:xfrm>
            <a:off x="2823594" y="2729995"/>
            <a:ext cx="2004713" cy="2307263"/>
            <a:chOff x="2867112" y="2599927"/>
            <a:chExt cx="2108006" cy="2437164"/>
          </a:xfrm>
        </p:grpSpPr>
        <p:sp>
          <p:nvSpPr>
            <p:cNvPr id="275" name="Google Shape;275;gd43bf0545b_0_6"/>
            <p:cNvSpPr/>
            <p:nvPr/>
          </p:nvSpPr>
          <p:spPr>
            <a:xfrm rot="-2081188">
              <a:off x="3325156" y="2966530"/>
              <a:ext cx="1061085" cy="1941128"/>
            </a:xfrm>
            <a:custGeom>
              <a:rect b="b" l="l" r="r" t="t"/>
              <a:pathLst>
                <a:path extrusionOk="0" h="300" w="163">
                  <a:moveTo>
                    <a:pt x="32" y="39"/>
                  </a:moveTo>
                  <a:cubicBezTo>
                    <a:pt x="32" y="26"/>
                    <a:pt x="33" y="13"/>
                    <a:pt x="35" y="0"/>
                  </a:cubicBezTo>
                  <a:cubicBezTo>
                    <a:pt x="24" y="2"/>
                    <a:pt x="13" y="5"/>
                    <a:pt x="2" y="8"/>
                  </a:cubicBezTo>
                  <a:cubicBezTo>
                    <a:pt x="1" y="19"/>
                    <a:pt x="0" y="29"/>
                    <a:pt x="0" y="39"/>
                  </a:cubicBezTo>
                  <a:cubicBezTo>
                    <a:pt x="0" y="153"/>
                    <a:pt x="65" y="252"/>
                    <a:pt x="160" y="300"/>
                  </a:cubicBezTo>
                  <a:cubicBezTo>
                    <a:pt x="160" y="289"/>
                    <a:pt x="161" y="277"/>
                    <a:pt x="163" y="265"/>
                  </a:cubicBezTo>
                  <a:cubicBezTo>
                    <a:pt x="85" y="220"/>
                    <a:pt x="32" y="136"/>
                    <a:pt x="32" y="39"/>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gd43bf0545b_0_6"/>
            <p:cNvSpPr/>
            <p:nvPr/>
          </p:nvSpPr>
          <p:spPr>
            <a:xfrm rot="-2081187">
              <a:off x="3456358" y="2773799"/>
              <a:ext cx="1138968" cy="1690435"/>
            </a:xfrm>
            <a:custGeom>
              <a:rect b="b" l="l" r="r" t="t"/>
              <a:pathLst>
                <a:path extrusionOk="0" h="273" w="183">
                  <a:moveTo>
                    <a:pt x="156" y="108"/>
                  </a:moveTo>
                  <a:cubicBezTo>
                    <a:pt x="139" y="79"/>
                    <a:pt x="136" y="46"/>
                    <a:pt x="144" y="16"/>
                  </a:cubicBezTo>
                  <a:cubicBezTo>
                    <a:pt x="97" y="2"/>
                    <a:pt x="48" y="0"/>
                    <a:pt x="3" y="8"/>
                  </a:cubicBezTo>
                  <a:cubicBezTo>
                    <a:pt x="1" y="21"/>
                    <a:pt x="0" y="34"/>
                    <a:pt x="0" y="47"/>
                  </a:cubicBezTo>
                  <a:cubicBezTo>
                    <a:pt x="0" y="144"/>
                    <a:pt x="53" y="228"/>
                    <a:pt x="131" y="273"/>
                  </a:cubicBezTo>
                  <a:cubicBezTo>
                    <a:pt x="138" y="227"/>
                    <a:pt x="155" y="182"/>
                    <a:pt x="183" y="141"/>
                  </a:cubicBezTo>
                  <a:cubicBezTo>
                    <a:pt x="173" y="132"/>
                    <a:pt x="163" y="121"/>
                    <a:pt x="156" y="108"/>
                  </a:cubicBezTo>
                  <a:close/>
                </a:path>
              </a:pathLst>
            </a:custGeom>
            <a:solidFill>
              <a:srgbClr val="0D5DDF"/>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d43bf0545b_0_6"/>
            <p:cNvSpPr txBox="1"/>
            <p:nvPr/>
          </p:nvSpPr>
          <p:spPr>
            <a:xfrm rot="2156063">
              <a:off x="3231785" y="3231412"/>
              <a:ext cx="1304574" cy="56288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Encourage Payments of Deposits</a:t>
              </a:r>
              <a:endParaRPr sz="1300">
                <a:solidFill>
                  <a:srgbClr val="FFFFFF"/>
                </a:solidFill>
                <a:latin typeface="Roboto"/>
                <a:ea typeface="Roboto"/>
                <a:cs typeface="Roboto"/>
                <a:sym typeface="Roboto"/>
              </a:endParaRPr>
            </a:p>
          </p:txBody>
        </p:sp>
      </p:grpSp>
      <p:grpSp>
        <p:nvGrpSpPr>
          <p:cNvPr id="278" name="Google Shape;278;gd43bf0545b_0_6"/>
          <p:cNvGrpSpPr/>
          <p:nvPr/>
        </p:nvGrpSpPr>
        <p:grpSpPr>
          <a:xfrm>
            <a:off x="4221948" y="2601705"/>
            <a:ext cx="2305705" cy="1985743"/>
            <a:chOff x="4337515" y="2464414"/>
            <a:chExt cx="2424506" cy="2097542"/>
          </a:xfrm>
        </p:grpSpPr>
        <p:sp>
          <p:nvSpPr>
            <p:cNvPr id="279" name="Google Shape;279;gd43bf0545b_0_6"/>
            <p:cNvSpPr/>
            <p:nvPr/>
          </p:nvSpPr>
          <p:spPr>
            <a:xfrm rot="-2081187">
              <a:off x="4648818" y="3375680"/>
              <a:ext cx="2119401" cy="640096"/>
            </a:xfrm>
            <a:custGeom>
              <a:rect b="b" l="l" r="r" t="t"/>
              <a:pathLst>
                <a:path extrusionOk="0" h="99" w="326">
                  <a:moveTo>
                    <a:pt x="119" y="67"/>
                  </a:moveTo>
                  <a:cubicBezTo>
                    <a:pt x="77" y="67"/>
                    <a:pt x="37" y="57"/>
                    <a:pt x="2" y="40"/>
                  </a:cubicBezTo>
                  <a:cubicBezTo>
                    <a:pt x="1" y="51"/>
                    <a:pt x="0" y="63"/>
                    <a:pt x="0" y="74"/>
                  </a:cubicBezTo>
                  <a:cubicBezTo>
                    <a:pt x="36" y="90"/>
                    <a:pt x="76" y="99"/>
                    <a:pt x="119" y="99"/>
                  </a:cubicBezTo>
                  <a:cubicBezTo>
                    <a:pt x="200" y="99"/>
                    <a:pt x="273" y="67"/>
                    <a:pt x="326" y="14"/>
                  </a:cubicBezTo>
                  <a:cubicBezTo>
                    <a:pt x="315" y="10"/>
                    <a:pt x="304" y="5"/>
                    <a:pt x="294" y="0"/>
                  </a:cubicBezTo>
                  <a:cubicBezTo>
                    <a:pt x="247" y="42"/>
                    <a:pt x="186" y="67"/>
                    <a:pt x="119" y="67"/>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gd43bf0545b_0_6"/>
            <p:cNvSpPr/>
            <p:nvPr/>
          </p:nvSpPr>
          <p:spPr>
            <a:xfrm rot="-2081187">
              <a:off x="4457034" y="2893418"/>
              <a:ext cx="1815979" cy="987157"/>
            </a:xfrm>
            <a:custGeom>
              <a:rect b="b" l="l" r="r" t="t"/>
              <a:pathLst>
                <a:path extrusionOk="0" h="159" w="292">
                  <a:moveTo>
                    <a:pt x="182" y="1"/>
                  </a:moveTo>
                  <a:cubicBezTo>
                    <a:pt x="181" y="2"/>
                    <a:pt x="179" y="3"/>
                    <a:pt x="177" y="4"/>
                  </a:cubicBezTo>
                  <a:cubicBezTo>
                    <a:pt x="137" y="27"/>
                    <a:pt x="88" y="24"/>
                    <a:pt x="51" y="0"/>
                  </a:cubicBezTo>
                  <a:cubicBezTo>
                    <a:pt x="23" y="41"/>
                    <a:pt x="6" y="86"/>
                    <a:pt x="0" y="132"/>
                  </a:cubicBezTo>
                  <a:cubicBezTo>
                    <a:pt x="35" y="149"/>
                    <a:pt x="75" y="159"/>
                    <a:pt x="117" y="159"/>
                  </a:cubicBezTo>
                  <a:cubicBezTo>
                    <a:pt x="184" y="159"/>
                    <a:pt x="245" y="134"/>
                    <a:pt x="292" y="92"/>
                  </a:cubicBezTo>
                  <a:cubicBezTo>
                    <a:pt x="250" y="71"/>
                    <a:pt x="212" y="41"/>
                    <a:pt x="182" y="1"/>
                  </a:cubicBezTo>
                  <a:close/>
                </a:path>
              </a:pathLst>
            </a:custGeom>
            <a:solidFill>
              <a:srgbClr val="0E65F0"/>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gd43bf0545b_0_6"/>
            <p:cNvSpPr txBox="1"/>
            <p:nvPr/>
          </p:nvSpPr>
          <p:spPr>
            <a:xfrm rot="-2245873">
              <a:off x="4639442" y="3207930"/>
              <a:ext cx="1304523" cy="563064"/>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Convenience</a:t>
              </a:r>
              <a:endParaRPr>
                <a:solidFill>
                  <a:srgbClr val="FFFFFF"/>
                </a:solidFill>
                <a:latin typeface="Roboto"/>
                <a:ea typeface="Roboto"/>
                <a:cs typeface="Roboto"/>
                <a:sym typeface="Roboto"/>
              </a:endParaRPr>
            </a:p>
          </p:txBody>
        </p:sp>
      </p:grpSp>
      <p:grpSp>
        <p:nvGrpSpPr>
          <p:cNvPr id="282" name="Google Shape;282;gd43bf0545b_0_6"/>
          <p:cNvGrpSpPr/>
          <p:nvPr/>
        </p:nvGrpSpPr>
        <p:grpSpPr>
          <a:xfrm>
            <a:off x="3200175" y="336175"/>
            <a:ext cx="2229243" cy="2244312"/>
            <a:chOff x="3263096" y="71333"/>
            <a:chExt cx="2344104" cy="2370669"/>
          </a:xfrm>
        </p:grpSpPr>
        <p:sp>
          <p:nvSpPr>
            <p:cNvPr id="283" name="Google Shape;283;gd43bf0545b_0_6"/>
            <p:cNvSpPr/>
            <p:nvPr/>
          </p:nvSpPr>
          <p:spPr>
            <a:xfrm rot="-2081187">
              <a:off x="3407226" y="525393"/>
              <a:ext cx="1943480" cy="1113468"/>
            </a:xfrm>
            <a:custGeom>
              <a:rect b="b" l="l" r="r" t="t"/>
              <a:pathLst>
                <a:path extrusionOk="0" h="172" w="299">
                  <a:moveTo>
                    <a:pt x="45" y="32"/>
                  </a:moveTo>
                  <a:cubicBezTo>
                    <a:pt x="146" y="32"/>
                    <a:pt x="233" y="89"/>
                    <a:pt x="276" y="172"/>
                  </a:cubicBezTo>
                  <a:cubicBezTo>
                    <a:pt x="284" y="164"/>
                    <a:pt x="292" y="155"/>
                    <a:pt x="299" y="146"/>
                  </a:cubicBezTo>
                  <a:cubicBezTo>
                    <a:pt x="248" y="59"/>
                    <a:pt x="153" y="0"/>
                    <a:pt x="45" y="0"/>
                  </a:cubicBezTo>
                  <a:cubicBezTo>
                    <a:pt x="30" y="0"/>
                    <a:pt x="14" y="1"/>
                    <a:pt x="0" y="3"/>
                  </a:cubicBezTo>
                  <a:cubicBezTo>
                    <a:pt x="6" y="13"/>
                    <a:pt x="12" y="23"/>
                    <a:pt x="18" y="33"/>
                  </a:cubicBezTo>
                  <a:cubicBezTo>
                    <a:pt x="27" y="32"/>
                    <a:pt x="36" y="32"/>
                    <a:pt x="45" y="32"/>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d43bf0545b_0_6"/>
            <p:cNvSpPr/>
            <p:nvPr/>
          </p:nvSpPr>
          <p:spPr>
            <a:xfrm rot="-2081187">
              <a:off x="3761328" y="760580"/>
              <a:ext cx="1606237" cy="1343790"/>
            </a:xfrm>
            <a:custGeom>
              <a:rect b="b" l="l" r="r" t="t"/>
              <a:pathLst>
                <a:path extrusionOk="0" h="217" w="258">
                  <a:moveTo>
                    <a:pt x="132" y="200"/>
                  </a:moveTo>
                  <a:cubicBezTo>
                    <a:pt x="135" y="205"/>
                    <a:pt x="138" y="211"/>
                    <a:pt x="140" y="217"/>
                  </a:cubicBezTo>
                  <a:cubicBezTo>
                    <a:pt x="186" y="200"/>
                    <a:pt x="227" y="174"/>
                    <a:pt x="258" y="140"/>
                  </a:cubicBezTo>
                  <a:cubicBezTo>
                    <a:pt x="215" y="57"/>
                    <a:pt x="128" y="0"/>
                    <a:pt x="27" y="0"/>
                  </a:cubicBezTo>
                  <a:cubicBezTo>
                    <a:pt x="18" y="0"/>
                    <a:pt x="9" y="0"/>
                    <a:pt x="0" y="1"/>
                  </a:cubicBezTo>
                  <a:cubicBezTo>
                    <a:pt x="21" y="43"/>
                    <a:pt x="34" y="90"/>
                    <a:pt x="34" y="140"/>
                  </a:cubicBezTo>
                  <a:cubicBezTo>
                    <a:pt x="74" y="142"/>
                    <a:pt x="111" y="163"/>
                    <a:pt x="132" y="200"/>
                  </a:cubicBezTo>
                  <a:close/>
                </a:path>
              </a:pathLst>
            </a:custGeom>
            <a:solidFill>
              <a:srgbClr val="0944A1"/>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gd43bf0545b_0_6"/>
            <p:cNvSpPr txBox="1"/>
            <p:nvPr/>
          </p:nvSpPr>
          <p:spPr>
            <a:xfrm>
              <a:off x="3919788" y="1123225"/>
              <a:ext cx="13044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Customer</a:t>
              </a:r>
              <a:endParaRPr sz="1300">
                <a:solidFill>
                  <a:srgbClr val="FFFFFF"/>
                </a:solidFill>
                <a:latin typeface="Roboto"/>
                <a:ea typeface="Roboto"/>
                <a:cs typeface="Roboto"/>
                <a:sym typeface="Roboto"/>
              </a:endParaRPr>
            </a:p>
            <a:p>
              <a:pPr indent="0" lvl="0" marL="0" rtl="0" algn="ctr">
                <a:spcBef>
                  <a:spcPts val="0"/>
                </a:spcBef>
                <a:spcAft>
                  <a:spcPts val="0"/>
                </a:spcAft>
                <a:buNone/>
              </a:pPr>
              <a:r>
                <a:rPr lang="en" sz="1300">
                  <a:solidFill>
                    <a:srgbClr val="FFFFFF"/>
                  </a:solidFill>
                  <a:latin typeface="Roboto"/>
                  <a:ea typeface="Roboto"/>
                  <a:cs typeface="Roboto"/>
                  <a:sym typeface="Roboto"/>
                </a:rPr>
                <a:t>Oriented</a:t>
              </a:r>
              <a:endParaRPr sz="1300">
                <a:solidFill>
                  <a:srgbClr val="FFFFFF"/>
                </a:solidFill>
                <a:latin typeface="Roboto"/>
                <a:ea typeface="Roboto"/>
                <a:cs typeface="Roboto"/>
                <a:sym typeface="Roboto"/>
              </a:endParaRPr>
            </a:p>
          </p:txBody>
        </p:sp>
      </p:grpSp>
      <p:grpSp>
        <p:nvGrpSpPr>
          <p:cNvPr id="286" name="Google Shape;286;gd43bf0545b_0_6"/>
          <p:cNvGrpSpPr/>
          <p:nvPr/>
        </p:nvGrpSpPr>
        <p:grpSpPr>
          <a:xfrm>
            <a:off x="4465206" y="1030147"/>
            <a:ext cx="2157573" cy="2313734"/>
            <a:chOff x="4593307" y="804376"/>
            <a:chExt cx="2268741" cy="2444000"/>
          </a:xfrm>
        </p:grpSpPr>
        <p:sp>
          <p:nvSpPr>
            <p:cNvPr id="287" name="Google Shape;287;gd43bf0545b_0_6"/>
            <p:cNvSpPr/>
            <p:nvPr/>
          </p:nvSpPr>
          <p:spPr>
            <a:xfrm rot="-2081188">
              <a:off x="5623193" y="814800"/>
              <a:ext cx="698156" cy="2118270"/>
            </a:xfrm>
            <a:custGeom>
              <a:rect b="b" l="l" r="r" t="t"/>
              <a:pathLst>
                <a:path extrusionOk="0" h="328" w="107">
                  <a:moveTo>
                    <a:pt x="52" y="26"/>
                  </a:moveTo>
                  <a:cubicBezTo>
                    <a:pt x="67" y="59"/>
                    <a:pt x="75" y="95"/>
                    <a:pt x="75" y="132"/>
                  </a:cubicBezTo>
                  <a:cubicBezTo>
                    <a:pt x="75" y="204"/>
                    <a:pt x="46" y="268"/>
                    <a:pt x="0" y="315"/>
                  </a:cubicBezTo>
                  <a:cubicBezTo>
                    <a:pt x="10" y="320"/>
                    <a:pt x="21" y="325"/>
                    <a:pt x="32" y="328"/>
                  </a:cubicBezTo>
                  <a:cubicBezTo>
                    <a:pt x="78" y="276"/>
                    <a:pt x="107" y="208"/>
                    <a:pt x="107" y="132"/>
                  </a:cubicBezTo>
                  <a:cubicBezTo>
                    <a:pt x="107" y="85"/>
                    <a:pt x="95" y="40"/>
                    <a:pt x="75" y="0"/>
                  </a:cubicBezTo>
                  <a:cubicBezTo>
                    <a:pt x="68" y="9"/>
                    <a:pt x="60" y="18"/>
                    <a:pt x="52" y="26"/>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d43bf0545b_0_6"/>
            <p:cNvSpPr/>
            <p:nvPr/>
          </p:nvSpPr>
          <p:spPr>
            <a:xfrm rot="-2081187">
              <a:off x="5001092" y="1289142"/>
              <a:ext cx="1148261" cy="1791718"/>
            </a:xfrm>
            <a:custGeom>
              <a:rect b="b" l="l" r="r" t="t"/>
              <a:pathLst>
                <a:path extrusionOk="0" h="289" w="184">
                  <a:moveTo>
                    <a:pt x="161" y="0"/>
                  </a:moveTo>
                  <a:cubicBezTo>
                    <a:pt x="128" y="34"/>
                    <a:pt x="87" y="60"/>
                    <a:pt x="40" y="76"/>
                  </a:cubicBezTo>
                  <a:cubicBezTo>
                    <a:pt x="52" y="121"/>
                    <a:pt x="36" y="170"/>
                    <a:pt x="0" y="200"/>
                  </a:cubicBezTo>
                  <a:cubicBezTo>
                    <a:pt x="29" y="240"/>
                    <a:pt x="67" y="270"/>
                    <a:pt x="109" y="289"/>
                  </a:cubicBezTo>
                  <a:cubicBezTo>
                    <a:pt x="155" y="242"/>
                    <a:pt x="184" y="178"/>
                    <a:pt x="184" y="106"/>
                  </a:cubicBezTo>
                  <a:cubicBezTo>
                    <a:pt x="184" y="69"/>
                    <a:pt x="176" y="33"/>
                    <a:pt x="161" y="0"/>
                  </a:cubicBezTo>
                  <a:close/>
                </a:path>
              </a:pathLst>
            </a:custGeom>
            <a:solidFill>
              <a:srgbClr val="307BF3"/>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d43bf0545b_0_6"/>
            <p:cNvSpPr txBox="1"/>
            <p:nvPr/>
          </p:nvSpPr>
          <p:spPr>
            <a:xfrm rot="4352156">
              <a:off x="5032997" y="1939707"/>
              <a:ext cx="1304532" cy="562935"/>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Roboto"/>
                  <a:ea typeface="Roboto"/>
                  <a:cs typeface="Roboto"/>
                  <a:sym typeface="Roboto"/>
                </a:rPr>
                <a:t>Corporate</a:t>
              </a:r>
              <a:endParaRPr sz="1300">
                <a:solidFill>
                  <a:srgbClr val="FFFFFF"/>
                </a:solidFill>
                <a:latin typeface="Roboto"/>
                <a:ea typeface="Roboto"/>
                <a:cs typeface="Roboto"/>
                <a:sym typeface="Roboto"/>
              </a:endParaRPr>
            </a:p>
            <a:p>
              <a:pPr indent="0" lvl="0" marL="0" rtl="0" algn="ctr">
                <a:spcBef>
                  <a:spcPts val="0"/>
                </a:spcBef>
                <a:spcAft>
                  <a:spcPts val="0"/>
                </a:spcAft>
                <a:buNone/>
              </a:pPr>
              <a:r>
                <a:rPr lang="en" sz="1300">
                  <a:solidFill>
                    <a:srgbClr val="FFFFFF"/>
                  </a:solidFill>
                  <a:latin typeface="Roboto"/>
                  <a:ea typeface="Roboto"/>
                  <a:cs typeface="Roboto"/>
                  <a:sym typeface="Roboto"/>
                </a:rPr>
                <a:t>Benefits</a:t>
              </a:r>
              <a:endParaRPr sz="1300">
                <a:solidFill>
                  <a:srgbClr val="FFFFFF"/>
                </a:solidFill>
                <a:latin typeface="Roboto"/>
                <a:ea typeface="Roboto"/>
                <a:cs typeface="Roboto"/>
                <a:sym typeface="Roboto"/>
              </a:endParaRPr>
            </a:p>
            <a:p>
              <a:pPr indent="0" lvl="0" marL="0" rtl="0" algn="ctr">
                <a:spcBef>
                  <a:spcPts val="0"/>
                </a:spcBef>
                <a:spcAft>
                  <a:spcPts val="0"/>
                </a:spcAft>
                <a:buNone/>
              </a:pPr>
              <a:r>
                <a:rPr lang="en" sz="1300">
                  <a:solidFill>
                    <a:srgbClr val="FFFFFF"/>
                  </a:solidFill>
                  <a:latin typeface="Roboto"/>
                  <a:ea typeface="Roboto"/>
                  <a:cs typeface="Roboto"/>
                  <a:sym typeface="Roboto"/>
                </a:rPr>
                <a:t>And Rewards</a:t>
              </a:r>
              <a:endParaRPr sz="1300">
                <a:solidFill>
                  <a:srgbClr val="FFFFFF"/>
                </a:solidFill>
                <a:latin typeface="Roboto"/>
                <a:ea typeface="Roboto"/>
                <a:cs typeface="Roboto"/>
                <a:sym typeface="Roboto"/>
              </a:endParaRPr>
            </a:p>
          </p:txBody>
        </p:sp>
      </p:grpSp>
      <p:sp>
        <p:nvSpPr>
          <p:cNvPr id="290" name="Google Shape;290;gd43bf0545b_0_6"/>
          <p:cNvSpPr txBox="1"/>
          <p:nvPr/>
        </p:nvSpPr>
        <p:spPr>
          <a:xfrm>
            <a:off x="1433525" y="210950"/>
            <a:ext cx="6028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chemeClr val="dk1"/>
                </a:solidFill>
                <a:latin typeface="Roboto"/>
                <a:ea typeface="Roboto"/>
                <a:cs typeface="Roboto"/>
                <a:sym typeface="Roboto"/>
              </a:rPr>
              <a:t>How to reduce cancelations?</a:t>
            </a:r>
            <a:endParaRPr sz="2800">
              <a:solidFill>
                <a:schemeClr val="dk1"/>
              </a:solidFill>
              <a:latin typeface="Roboto"/>
              <a:ea typeface="Roboto"/>
              <a:cs typeface="Roboto"/>
              <a:sym typeface="Roboto"/>
            </a:endParaRPr>
          </a:p>
        </p:txBody>
      </p:sp>
      <p:pic>
        <p:nvPicPr>
          <p:cNvPr id="291" name="Google Shape;291;gd43bf0545b_0_6"/>
          <p:cNvPicPr preferRelativeResize="0"/>
          <p:nvPr/>
        </p:nvPicPr>
        <p:blipFill>
          <a:blip r:embed="rId3">
            <a:alphaModFix/>
          </a:blip>
          <a:stretch>
            <a:fillRect/>
          </a:stretch>
        </p:blipFill>
        <p:spPr>
          <a:xfrm>
            <a:off x="-1" y="3480299"/>
            <a:ext cx="2499344" cy="1663200"/>
          </a:xfrm>
          <a:prstGeom prst="rect">
            <a:avLst/>
          </a:prstGeom>
          <a:noFill/>
          <a:ln>
            <a:noFill/>
          </a:ln>
        </p:spPr>
      </p:pic>
      <p:pic>
        <p:nvPicPr>
          <p:cNvPr id="292" name="Google Shape;292;gd43bf0545b_0_6"/>
          <p:cNvPicPr preferRelativeResize="0"/>
          <p:nvPr/>
        </p:nvPicPr>
        <p:blipFill>
          <a:blip r:embed="rId4">
            <a:alphaModFix/>
          </a:blip>
          <a:stretch>
            <a:fillRect/>
          </a:stretch>
        </p:blipFill>
        <p:spPr>
          <a:xfrm>
            <a:off x="6711900" y="2583512"/>
            <a:ext cx="2432100" cy="2600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d43bf0545b_0_14"/>
          <p:cNvSpPr txBox="1"/>
          <p:nvPr/>
        </p:nvSpPr>
        <p:spPr>
          <a:xfrm>
            <a:off x="1733025" y="1278925"/>
            <a:ext cx="53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Customer special requests had fewer cancellations </a:t>
            </a:r>
            <a:endParaRPr>
              <a:latin typeface="Roboto"/>
              <a:ea typeface="Roboto"/>
              <a:cs typeface="Roboto"/>
              <a:sym typeface="Roboto"/>
            </a:endParaRPr>
          </a:p>
        </p:txBody>
      </p:sp>
      <p:pic>
        <p:nvPicPr>
          <p:cNvPr id="298" name="Google Shape;298;gd43bf0545b_0_14"/>
          <p:cNvPicPr preferRelativeResize="0"/>
          <p:nvPr/>
        </p:nvPicPr>
        <p:blipFill>
          <a:blip r:embed="rId3">
            <a:alphaModFix/>
          </a:blip>
          <a:stretch>
            <a:fillRect/>
          </a:stretch>
        </p:blipFill>
        <p:spPr>
          <a:xfrm>
            <a:off x="59263" y="76200"/>
            <a:ext cx="9025475" cy="4991100"/>
          </a:xfrm>
          <a:prstGeom prst="rect">
            <a:avLst/>
          </a:prstGeom>
          <a:noFill/>
          <a:ln>
            <a:noFill/>
          </a:ln>
        </p:spPr>
      </p:pic>
      <p:sp>
        <p:nvSpPr>
          <p:cNvPr id="299" name="Google Shape;299;gd43bf0545b_0_14"/>
          <p:cNvSpPr txBox="1"/>
          <p:nvPr/>
        </p:nvSpPr>
        <p:spPr>
          <a:xfrm>
            <a:off x="3419725" y="1002025"/>
            <a:ext cx="3317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6000">
              <a:latin typeface="Impact"/>
              <a:ea typeface="Impact"/>
              <a:cs typeface="Impact"/>
              <a:sym typeface="Impact"/>
            </a:endParaRPr>
          </a:p>
        </p:txBody>
      </p:sp>
      <p:sp>
        <p:nvSpPr>
          <p:cNvPr id="300" name="Google Shape;300;gd43bf0545b_0_14"/>
          <p:cNvSpPr/>
          <p:nvPr/>
        </p:nvSpPr>
        <p:spPr>
          <a:xfrm>
            <a:off x="443638" y="76202"/>
            <a:ext cx="8256737" cy="1302529"/>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20124D"/>
                </a:solidFill>
                <a:latin typeface="Comic Sans MS"/>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4"/>
          <p:cNvSpPr txBox="1"/>
          <p:nvPr>
            <p:ph idx="2" type="body"/>
          </p:nvPr>
        </p:nvSpPr>
        <p:spPr>
          <a:xfrm>
            <a:off x="4928000" y="268825"/>
            <a:ext cx="3837000" cy="4599000"/>
          </a:xfrm>
          <a:prstGeom prst="rect">
            <a:avLst/>
          </a:prstGeom>
          <a:noFill/>
          <a:ln>
            <a:noFill/>
          </a:ln>
        </p:spPr>
        <p:txBody>
          <a:bodyPr anchorCtr="0" anchor="ctr" bIns="91425" lIns="91425" spcFirstLastPara="1" rIns="91425" wrap="square" tIns="91425">
            <a:noAutofit/>
          </a:bodyPr>
          <a:lstStyle/>
          <a:p>
            <a:pPr indent="-336550" lvl="0" marL="457200" rtl="0" algn="l">
              <a:lnSpc>
                <a:spcPct val="200000"/>
              </a:lnSpc>
              <a:spcBef>
                <a:spcPts val="0"/>
              </a:spcBef>
              <a:spcAft>
                <a:spcPts val="0"/>
              </a:spcAft>
              <a:buSzPts val="1700"/>
              <a:buAutoNum type="arabicPeriod"/>
            </a:pPr>
            <a:r>
              <a:rPr lang="en" sz="1700"/>
              <a:t>Business Case</a:t>
            </a:r>
            <a:endParaRPr sz="1700"/>
          </a:p>
          <a:p>
            <a:pPr indent="-336550" lvl="0" marL="457200" rtl="0" algn="l">
              <a:lnSpc>
                <a:spcPct val="200000"/>
              </a:lnSpc>
              <a:spcBef>
                <a:spcPts val="0"/>
              </a:spcBef>
              <a:spcAft>
                <a:spcPts val="0"/>
              </a:spcAft>
              <a:buSzPts val="1700"/>
              <a:buAutoNum type="arabicPeriod"/>
            </a:pPr>
            <a:r>
              <a:rPr lang="en" sz="1700"/>
              <a:t>Data Explanation</a:t>
            </a:r>
            <a:endParaRPr sz="1700"/>
          </a:p>
          <a:p>
            <a:pPr indent="-336550" lvl="0" marL="457200" rtl="0" algn="l">
              <a:lnSpc>
                <a:spcPct val="200000"/>
              </a:lnSpc>
              <a:spcBef>
                <a:spcPts val="0"/>
              </a:spcBef>
              <a:spcAft>
                <a:spcPts val="0"/>
              </a:spcAft>
              <a:buSzPts val="1700"/>
              <a:buAutoNum type="arabicPeriod"/>
            </a:pPr>
            <a:r>
              <a:rPr lang="en" sz="1700"/>
              <a:t>Modeling Approaches &amp; Metrics used for Model Selection</a:t>
            </a:r>
            <a:endParaRPr sz="1700"/>
          </a:p>
          <a:p>
            <a:pPr indent="-336550" lvl="0" marL="457200" rtl="0" algn="l">
              <a:lnSpc>
                <a:spcPct val="200000"/>
              </a:lnSpc>
              <a:spcBef>
                <a:spcPts val="0"/>
              </a:spcBef>
              <a:spcAft>
                <a:spcPts val="0"/>
              </a:spcAft>
              <a:buSzPts val="1700"/>
              <a:buAutoNum type="arabicPeriod"/>
            </a:pPr>
            <a:r>
              <a:rPr lang="en" sz="1700">
                <a:solidFill>
                  <a:srgbClr val="FFFFFF"/>
                </a:solidFill>
                <a:latin typeface="Arial"/>
                <a:ea typeface="Arial"/>
                <a:cs typeface="Arial"/>
                <a:sym typeface="Arial"/>
              </a:rPr>
              <a:t>Insights from Modeling</a:t>
            </a:r>
            <a:endParaRPr sz="1700">
              <a:solidFill>
                <a:srgbClr val="FFFFFF"/>
              </a:solidFill>
              <a:latin typeface="Arial"/>
              <a:ea typeface="Arial"/>
              <a:cs typeface="Arial"/>
              <a:sym typeface="Arial"/>
            </a:endParaRPr>
          </a:p>
          <a:p>
            <a:pPr indent="-336550" lvl="0" marL="457200" rtl="0" algn="l">
              <a:lnSpc>
                <a:spcPct val="200000"/>
              </a:lnSpc>
              <a:spcBef>
                <a:spcPts val="0"/>
              </a:spcBef>
              <a:spcAft>
                <a:spcPts val="0"/>
              </a:spcAft>
              <a:buClr>
                <a:srgbClr val="FFFFFF"/>
              </a:buClr>
              <a:buSzPts val="1700"/>
              <a:buFont typeface="Arial"/>
              <a:buAutoNum type="arabicPeriod"/>
            </a:pPr>
            <a:r>
              <a:rPr lang="en" sz="1700"/>
              <a:t>Outline on Next Steps</a:t>
            </a:r>
            <a:endParaRPr sz="2200"/>
          </a:p>
        </p:txBody>
      </p:sp>
      <p:sp>
        <p:nvSpPr>
          <p:cNvPr id="98" name="Google Shape;98;p4"/>
          <p:cNvSpPr txBox="1"/>
          <p:nvPr>
            <p:ph type="title"/>
          </p:nvPr>
        </p:nvSpPr>
        <p:spPr>
          <a:xfrm>
            <a:off x="265500" y="1912650"/>
            <a:ext cx="4045200" cy="131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800"/>
              <a:buNone/>
            </a:pPr>
            <a:r>
              <a:rPr lang="en"/>
              <a:t>Overview</a:t>
            </a:r>
            <a:endParaRPr/>
          </a:p>
        </p:txBody>
      </p:sp>
      <p:pic>
        <p:nvPicPr>
          <p:cNvPr id="99" name="Google Shape;99;p4"/>
          <p:cNvPicPr preferRelativeResize="0"/>
          <p:nvPr/>
        </p:nvPicPr>
        <p:blipFill rotWithShape="1">
          <a:blip r:embed="rId3">
            <a:alphaModFix/>
          </a:blip>
          <a:srcRect b="0" l="0" r="0" t="0"/>
          <a:stretch/>
        </p:blipFill>
        <p:spPr>
          <a:xfrm>
            <a:off x="332438" y="2991050"/>
            <a:ext cx="3911324" cy="2085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5"/>
          <p:cNvSpPr txBox="1"/>
          <p:nvPr>
            <p:ph type="title"/>
          </p:nvPr>
        </p:nvSpPr>
        <p:spPr>
          <a:xfrm>
            <a:off x="480750" y="1764950"/>
            <a:ext cx="8222100" cy="907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t>Business Problem Defined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d06efaf62e_0_34"/>
          <p:cNvSpPr txBox="1"/>
          <p:nvPr>
            <p:ph type="title"/>
          </p:nvPr>
        </p:nvSpPr>
        <p:spPr>
          <a:xfrm>
            <a:off x="311850" y="1116400"/>
            <a:ext cx="4045200" cy="15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Cost of Booking Cancellation?</a:t>
            </a:r>
            <a:endParaRPr/>
          </a:p>
        </p:txBody>
      </p:sp>
      <p:sp>
        <p:nvSpPr>
          <p:cNvPr id="110" name="Google Shape;110;gd06efaf62e_0_34"/>
          <p:cNvSpPr txBox="1"/>
          <p:nvPr>
            <p:ph idx="1" type="subTitle"/>
          </p:nvPr>
        </p:nvSpPr>
        <p:spPr>
          <a:xfrm>
            <a:off x="-100" y="2694875"/>
            <a:ext cx="4572000" cy="169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Source:  Duetto’s Revene Strategy Solution - GameChanger</a:t>
            </a:r>
            <a:r>
              <a:rPr baseline="30000" lang="en" sz="1700"/>
              <a:t>1</a:t>
            </a:r>
            <a:endParaRPr baseline="30000" sz="1700"/>
          </a:p>
          <a:p>
            <a:pPr indent="0" lvl="0" marL="0" rtl="0" algn="ctr">
              <a:spcBef>
                <a:spcPts val="0"/>
              </a:spcBef>
              <a:spcAft>
                <a:spcPts val="0"/>
              </a:spcAft>
              <a:buNone/>
            </a:pPr>
            <a:r>
              <a:t/>
            </a:r>
            <a:endParaRPr sz="1700"/>
          </a:p>
        </p:txBody>
      </p:sp>
      <p:sp>
        <p:nvSpPr>
          <p:cNvPr id="111" name="Google Shape;111;gd06efaf62e_0_34"/>
          <p:cNvSpPr txBox="1"/>
          <p:nvPr>
            <p:ph idx="2" type="body"/>
          </p:nvPr>
        </p:nvSpPr>
        <p:spPr>
          <a:xfrm>
            <a:off x="4985850" y="63152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gd06efaf62e_0_34"/>
          <p:cNvPicPr preferRelativeResize="0"/>
          <p:nvPr/>
        </p:nvPicPr>
        <p:blipFill>
          <a:blip r:embed="rId3">
            <a:alphaModFix/>
          </a:blip>
          <a:stretch>
            <a:fillRect/>
          </a:stretch>
        </p:blipFill>
        <p:spPr>
          <a:xfrm>
            <a:off x="4577160" y="-46337"/>
            <a:ext cx="4654377" cy="52361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d06efaf62e_1_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Economic Impact</a:t>
            </a:r>
            <a:endParaRPr/>
          </a:p>
        </p:txBody>
      </p:sp>
      <p:sp>
        <p:nvSpPr>
          <p:cNvPr id="118" name="Google Shape;118;gd06efaf62e_1_0"/>
          <p:cNvSpPr txBox="1"/>
          <p:nvPr>
            <p:ph idx="1" type="body"/>
          </p:nvPr>
        </p:nvSpPr>
        <p:spPr>
          <a:xfrm>
            <a:off x="387900" y="1269650"/>
            <a:ext cx="3999900" cy="37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taken from the five largest cities in the United States, according to population size, show that the average cost of a single-night hotel room is $103.27</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from 2016 reported an average of 68.1% of total operating revenue is derived from hotel room bookings.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Cancellation rates were found to be 16.4% across hotel type, per day in 2016.</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Average hotel occupancy rate is estimated to be 40.3% monthly.</a:t>
            </a:r>
            <a:endParaRPr/>
          </a:p>
          <a:p>
            <a:pPr indent="0" lvl="0" marL="0" rtl="0" algn="l">
              <a:spcBef>
                <a:spcPts val="0"/>
              </a:spcBef>
              <a:spcAft>
                <a:spcPts val="0"/>
              </a:spcAft>
              <a:buNone/>
            </a:pPr>
            <a:r>
              <a:t/>
            </a:r>
            <a:endParaRPr/>
          </a:p>
        </p:txBody>
      </p:sp>
      <p:sp>
        <p:nvSpPr>
          <p:cNvPr id="119" name="Google Shape;119;gd06efaf62e_1_0"/>
          <p:cNvSpPr txBox="1"/>
          <p:nvPr>
            <p:ph idx="2" type="body"/>
          </p:nvPr>
        </p:nvSpPr>
        <p:spPr>
          <a:xfrm>
            <a:off x="4756200" y="639450"/>
            <a:ext cx="3999900" cy="429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Average Room Cost:  $103</a:t>
            </a:r>
            <a:endParaRPr/>
          </a:p>
          <a:p>
            <a:pPr indent="-317500" lvl="0" marL="457200" rtl="0" algn="l">
              <a:spcBef>
                <a:spcPts val="0"/>
              </a:spcBef>
              <a:spcAft>
                <a:spcPts val="0"/>
              </a:spcAft>
              <a:buSzPts val="1400"/>
              <a:buChar char="●"/>
            </a:pPr>
            <a:r>
              <a:rPr lang="en"/>
              <a:t>Average Net Revenue per Room: 68%</a:t>
            </a:r>
            <a:endParaRPr/>
          </a:p>
          <a:p>
            <a:pPr indent="-317500" lvl="0" marL="457200" rtl="0" algn="l">
              <a:spcBef>
                <a:spcPts val="0"/>
              </a:spcBef>
              <a:spcAft>
                <a:spcPts val="0"/>
              </a:spcAft>
              <a:buSzPts val="1400"/>
              <a:buChar char="●"/>
            </a:pPr>
            <a:r>
              <a:rPr lang="en"/>
              <a:t>Average Number of Rooms / Hotel: 149</a:t>
            </a:r>
            <a:endParaRPr/>
          </a:p>
          <a:p>
            <a:pPr indent="-317500" lvl="0" marL="457200" rtl="0" algn="l">
              <a:spcBef>
                <a:spcPts val="0"/>
              </a:spcBef>
              <a:spcAft>
                <a:spcPts val="0"/>
              </a:spcAft>
              <a:buSzPts val="1400"/>
              <a:buChar char="●"/>
            </a:pPr>
            <a:r>
              <a:rPr lang="en"/>
              <a:t>Rebooking Rate:  50%?</a:t>
            </a:r>
            <a:endParaRPr/>
          </a:p>
          <a:p>
            <a:pPr indent="-317500" lvl="0" marL="457200" rtl="0" algn="l">
              <a:spcBef>
                <a:spcPts val="0"/>
              </a:spcBef>
              <a:spcAft>
                <a:spcPts val="0"/>
              </a:spcAft>
              <a:buSzPts val="1400"/>
              <a:buChar char="●"/>
            </a:pPr>
            <a:r>
              <a:rPr lang="en"/>
              <a:t>Average Occupancy Rates: 40%</a:t>
            </a:r>
            <a:endParaRPr/>
          </a:p>
          <a:p>
            <a:pPr indent="-317500" lvl="0" marL="457200" rtl="0" algn="l">
              <a:spcBef>
                <a:spcPts val="0"/>
              </a:spcBef>
              <a:spcAft>
                <a:spcPts val="0"/>
              </a:spcAft>
              <a:buSzPts val="1400"/>
              <a:buChar char="●"/>
            </a:pPr>
            <a:r>
              <a:rPr lang="en"/>
              <a:t>Number of Hotels in USA in 2020: 85,285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103 * 149 * 85,285 * 0.40 = $523,547,558</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523,547,558 * 0.68 = $356,012,339 Net Revenue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356,012,339 * 0.16 = </a:t>
            </a:r>
            <a:r>
              <a:rPr b="1" lang="en">
                <a:solidFill>
                  <a:srgbClr val="FF00FF"/>
                </a:solidFill>
              </a:rPr>
              <a:t>$56,961,974 </a:t>
            </a:r>
            <a:r>
              <a:rPr b="1" lang="en">
                <a:solidFill>
                  <a:srgbClr val="FFFFFF"/>
                </a:solidFill>
              </a:rPr>
              <a:t>per day across USA.</a:t>
            </a:r>
            <a:endParaRPr b="1">
              <a:solidFill>
                <a:srgbClr val="FFFFFF"/>
              </a:solidFill>
            </a:endParaRPr>
          </a:p>
          <a:p>
            <a:pPr indent="0" lvl="0" marL="0" rtl="0" algn="l">
              <a:spcBef>
                <a:spcPts val="0"/>
              </a:spcBef>
              <a:spcAft>
                <a:spcPts val="0"/>
              </a:spcAft>
              <a:buNone/>
            </a:pPr>
            <a:br>
              <a:rPr b="1" lang="en">
                <a:solidFill>
                  <a:srgbClr val="FFFFFF"/>
                </a:solidFill>
              </a:rPr>
            </a:br>
            <a:r>
              <a:rPr lang="en">
                <a:solidFill>
                  <a:srgbClr val="FFFFFF"/>
                </a:solidFill>
              </a:rPr>
              <a:t>In 2018, the </a:t>
            </a:r>
            <a:r>
              <a:rPr lang="en">
                <a:solidFill>
                  <a:srgbClr val="FFFFFF"/>
                </a:solidFill>
              </a:rPr>
              <a:t>annual</a:t>
            </a:r>
            <a:r>
              <a:rPr lang="en">
                <a:solidFill>
                  <a:srgbClr val="FFFFFF"/>
                </a:solidFill>
              </a:rPr>
              <a:t> </a:t>
            </a:r>
            <a:r>
              <a:rPr lang="en">
                <a:solidFill>
                  <a:srgbClr val="FFFFFF"/>
                </a:solidFill>
              </a:rPr>
              <a:t>revenue</a:t>
            </a:r>
            <a:r>
              <a:rPr lang="en">
                <a:solidFill>
                  <a:srgbClr val="FFFFFF"/>
                </a:solidFill>
              </a:rPr>
              <a:t> of the hotel industry in USA hit $218B.</a:t>
            </a:r>
            <a:endParaRPr>
              <a:solidFill>
                <a:srgbClr val="FFFFFF"/>
              </a:solidFill>
            </a:endParaRPr>
          </a:p>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7"/>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Business Problem</a:t>
            </a:r>
            <a:endParaRPr/>
          </a:p>
        </p:txBody>
      </p:sp>
      <p:sp>
        <p:nvSpPr>
          <p:cNvPr id="125" name="Google Shape;125;p7"/>
          <p:cNvSpPr txBox="1"/>
          <p:nvPr>
            <p:ph idx="1" type="body"/>
          </p:nvPr>
        </p:nvSpPr>
        <p:spPr>
          <a:xfrm>
            <a:off x="387900" y="1489825"/>
            <a:ext cx="8257800" cy="3078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400"/>
              <a:buNone/>
            </a:pPr>
            <a:r>
              <a:rPr b="1" lang="en">
                <a:solidFill>
                  <a:schemeClr val="lt2"/>
                </a:solidFill>
              </a:rPr>
              <a:t>Objective:</a:t>
            </a:r>
            <a:r>
              <a:rPr b="1" lang="en"/>
              <a:t>  </a:t>
            </a:r>
            <a:r>
              <a:rPr lang="en"/>
              <a:t>Create a model that allows a hotel to accurately forecast how many rooms it is able to book to set up its revenue management strategy and prevent revenue loss. </a:t>
            </a:r>
            <a:endParaRPr/>
          </a:p>
          <a:p>
            <a:pPr indent="-298450" lvl="0" marL="457200" rtl="0" algn="just">
              <a:lnSpc>
                <a:spcPct val="115000"/>
              </a:lnSpc>
              <a:spcBef>
                <a:spcPts val="1600"/>
              </a:spcBef>
              <a:spcAft>
                <a:spcPts val="0"/>
              </a:spcAft>
              <a:buSzPts val="1100"/>
              <a:buChar char="-"/>
            </a:pPr>
            <a:r>
              <a:rPr lang="en"/>
              <a:t>What percentage of customers cancel reservations or are “no shows?”</a:t>
            </a:r>
            <a:endParaRPr/>
          </a:p>
          <a:p>
            <a:pPr indent="-298450" lvl="0" marL="457200" rtl="0" algn="just">
              <a:lnSpc>
                <a:spcPct val="115000"/>
              </a:lnSpc>
              <a:spcBef>
                <a:spcPts val="0"/>
              </a:spcBef>
              <a:spcAft>
                <a:spcPts val="0"/>
              </a:spcAft>
              <a:buSzPts val="1100"/>
              <a:buChar char="-"/>
            </a:pPr>
            <a:r>
              <a:rPr lang="en"/>
              <a:t>What are the reasons that a customer may cancel their reservation in relation to the variables included in our dataset? </a:t>
            </a:r>
            <a:endParaRPr/>
          </a:p>
          <a:p>
            <a:pPr indent="-298450" lvl="0" marL="457200" rtl="0" algn="just">
              <a:lnSpc>
                <a:spcPct val="115000"/>
              </a:lnSpc>
              <a:spcBef>
                <a:spcPts val="0"/>
              </a:spcBef>
              <a:spcAft>
                <a:spcPts val="0"/>
              </a:spcAft>
              <a:buSzPts val="1100"/>
              <a:buChar char="-"/>
            </a:pPr>
            <a:r>
              <a:rPr lang="en"/>
              <a:t>Deploy a model to properly forecast the number of reservations that will be cancelled to optimize the hotel’s room inventory management and maximize revenue. </a:t>
            </a:r>
            <a:endParaRPr/>
          </a:p>
          <a:p>
            <a:pPr indent="-298450" lvl="0" marL="457200" rtl="0" algn="just">
              <a:lnSpc>
                <a:spcPct val="115000"/>
              </a:lnSpc>
              <a:spcBef>
                <a:spcPts val="0"/>
              </a:spcBef>
              <a:spcAft>
                <a:spcPts val="0"/>
              </a:spcAft>
              <a:buSzPts val="1100"/>
              <a:buChar char="-"/>
            </a:pPr>
            <a:r>
              <a:rPr lang="en"/>
              <a:t>Recommend a solution for the hotel’s room reservation approach.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8"/>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Questions to explore</a:t>
            </a:r>
            <a:endParaRPr/>
          </a:p>
        </p:txBody>
      </p:sp>
      <p:sp>
        <p:nvSpPr>
          <p:cNvPr id="131" name="Google Shape;131;p8"/>
          <p:cNvSpPr txBox="1"/>
          <p:nvPr>
            <p:ph idx="1" type="body"/>
          </p:nvPr>
        </p:nvSpPr>
        <p:spPr>
          <a:xfrm>
            <a:off x="387900" y="1489825"/>
            <a:ext cx="4184100" cy="3078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AutoNum type="arabicPeriod"/>
            </a:pPr>
            <a:r>
              <a:rPr lang="en"/>
              <a:t>What variables will factor into a customer cancellation (e.g.: no. of children, connecting flight, date of travel, etc.)?</a:t>
            </a:r>
            <a:endParaRPr/>
          </a:p>
          <a:p>
            <a:pPr indent="-317500" lvl="0" marL="457200" rtl="0" algn="l">
              <a:lnSpc>
                <a:spcPct val="115000"/>
              </a:lnSpc>
              <a:spcBef>
                <a:spcPts val="0"/>
              </a:spcBef>
              <a:spcAft>
                <a:spcPts val="0"/>
              </a:spcAft>
              <a:buSzPts val="1400"/>
              <a:buAutoNum type="arabicPeriod"/>
            </a:pPr>
            <a:r>
              <a:rPr lang="en"/>
              <a:t>How advance was the reservation made?</a:t>
            </a:r>
            <a:endParaRPr/>
          </a:p>
          <a:p>
            <a:pPr indent="-317500" lvl="0" marL="457200" rtl="0" algn="l">
              <a:lnSpc>
                <a:spcPct val="115000"/>
              </a:lnSpc>
              <a:spcBef>
                <a:spcPts val="0"/>
              </a:spcBef>
              <a:spcAft>
                <a:spcPts val="0"/>
              </a:spcAft>
              <a:buSzPts val="1400"/>
              <a:buAutoNum type="arabicPeriod"/>
            </a:pPr>
            <a:r>
              <a:rPr lang="en"/>
              <a:t>What country is the customer travelling from?</a:t>
            </a:r>
            <a:endParaRPr/>
          </a:p>
          <a:p>
            <a:pPr indent="-317500" lvl="0" marL="457200" rtl="0" algn="l">
              <a:lnSpc>
                <a:spcPct val="115000"/>
              </a:lnSpc>
              <a:spcBef>
                <a:spcPts val="0"/>
              </a:spcBef>
              <a:spcAft>
                <a:spcPts val="0"/>
              </a:spcAft>
              <a:buSzPts val="1400"/>
              <a:buAutoNum type="arabicPeriod"/>
            </a:pPr>
            <a:r>
              <a:rPr lang="en"/>
              <a:t>What months are the busiest in terms of hotel bookings?</a:t>
            </a:r>
            <a:endParaRPr/>
          </a:p>
          <a:p>
            <a:pPr indent="-317500" lvl="0" marL="457200" rtl="0" algn="l">
              <a:lnSpc>
                <a:spcPct val="115000"/>
              </a:lnSpc>
              <a:spcBef>
                <a:spcPts val="0"/>
              </a:spcBef>
              <a:spcAft>
                <a:spcPts val="0"/>
              </a:spcAft>
              <a:buSzPts val="1400"/>
              <a:buAutoNum type="arabicPeriod"/>
            </a:pPr>
            <a:r>
              <a:rPr lang="en"/>
              <a:t>How long are customers staying at the hotel?</a:t>
            </a:r>
            <a:endParaRPr/>
          </a:p>
          <a:p>
            <a:pPr indent="-317500" lvl="0" marL="457200" rtl="0" algn="l">
              <a:lnSpc>
                <a:spcPct val="115000"/>
              </a:lnSpc>
              <a:spcBef>
                <a:spcPts val="0"/>
              </a:spcBef>
              <a:spcAft>
                <a:spcPts val="0"/>
              </a:spcAft>
              <a:buSzPts val="1400"/>
              <a:buAutoNum type="arabicPeriod"/>
            </a:pPr>
            <a:r>
              <a:rPr lang="en"/>
              <a:t>How many bookings is the hotel seeing a year?</a:t>
            </a:r>
            <a:endParaRPr/>
          </a:p>
        </p:txBody>
      </p:sp>
      <p:pic>
        <p:nvPicPr>
          <p:cNvPr id="132" name="Google Shape;132;p8"/>
          <p:cNvPicPr preferRelativeResize="0"/>
          <p:nvPr/>
        </p:nvPicPr>
        <p:blipFill rotWithShape="1">
          <a:blip r:embed="rId3">
            <a:alphaModFix/>
          </a:blip>
          <a:srcRect b="0" l="22460" r="1220" t="0"/>
          <a:stretch/>
        </p:blipFill>
        <p:spPr>
          <a:xfrm>
            <a:off x="5185950" y="1430950"/>
            <a:ext cx="3275701" cy="28635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9"/>
          <p:cNvSpPr txBox="1"/>
          <p:nvPr>
            <p:ph type="title"/>
          </p:nvPr>
        </p:nvSpPr>
        <p:spPr>
          <a:xfrm>
            <a:off x="480750" y="1764950"/>
            <a:ext cx="8222100" cy="907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n"/>
              <a:t>Dataset Explained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